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1"/>
  </p:notesMasterIdLst>
  <p:sldIdLst>
    <p:sldId id="291" r:id="rId2"/>
    <p:sldId id="293" r:id="rId3"/>
    <p:sldId id="283" r:id="rId4"/>
    <p:sldId id="294" r:id="rId5"/>
    <p:sldId id="332" r:id="rId6"/>
    <p:sldId id="295" r:id="rId7"/>
    <p:sldId id="333" r:id="rId8"/>
    <p:sldId id="296" r:id="rId9"/>
    <p:sldId id="327" r:id="rId10"/>
    <p:sldId id="276" r:id="rId11"/>
    <p:sldId id="279" r:id="rId12"/>
    <p:sldId id="280" r:id="rId13"/>
    <p:sldId id="281" r:id="rId14"/>
    <p:sldId id="300" r:id="rId15"/>
    <p:sldId id="301" r:id="rId16"/>
    <p:sldId id="342" r:id="rId17"/>
    <p:sldId id="343" r:id="rId18"/>
    <p:sldId id="302" r:id="rId19"/>
    <p:sldId id="329" r:id="rId20"/>
    <p:sldId id="287" r:id="rId21"/>
    <p:sldId id="324" r:id="rId22"/>
    <p:sldId id="316" r:id="rId23"/>
    <p:sldId id="339" r:id="rId24"/>
    <p:sldId id="317" r:id="rId25"/>
    <p:sldId id="320" r:id="rId26"/>
    <p:sldId id="340" r:id="rId27"/>
    <p:sldId id="319" r:id="rId28"/>
    <p:sldId id="321" r:id="rId29"/>
    <p:sldId id="337" r:id="rId30"/>
    <p:sldId id="322" r:id="rId31"/>
    <p:sldId id="335" r:id="rId32"/>
    <p:sldId id="334" r:id="rId33"/>
    <p:sldId id="323" r:id="rId34"/>
    <p:sldId id="325" r:id="rId35"/>
    <p:sldId id="269" r:id="rId36"/>
    <p:sldId id="341" r:id="rId37"/>
    <p:sldId id="263" r:id="rId38"/>
    <p:sldId id="267" r:id="rId39"/>
    <p:sldId id="310"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6774" autoAdjust="0"/>
  </p:normalViewPr>
  <p:slideViewPr>
    <p:cSldViewPr>
      <p:cViewPr varScale="1">
        <p:scale>
          <a:sx n="107" d="100"/>
          <a:sy n="107" d="100"/>
        </p:scale>
        <p:origin x="157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D53626-5D45-47DC-90AC-520F53ECC97E}" type="datetimeFigureOut">
              <a:rPr lang="en-US" smtClean="0"/>
              <a:pPr/>
              <a:t>11/8/2021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381377-DBCE-4DC2-84A7-20A5BFC04B7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FBFC11-02A9-47CB-949B-373AB5AF0D4C}"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37EF94E-1402-430D-BEBB-83B9FF6D7ED0}"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85243-7BAE-4B84-B337-4C919AD0BC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7EF94E-1402-430D-BEBB-83B9FF6D7ED0}"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85243-7BAE-4B84-B337-4C919AD0BC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7EF94E-1402-430D-BEBB-83B9FF6D7ED0}"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85243-7BAE-4B84-B337-4C919AD0BC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7EF94E-1402-430D-BEBB-83B9FF6D7ED0}"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85243-7BAE-4B84-B337-4C919AD0BC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7EF94E-1402-430D-BEBB-83B9FF6D7ED0}"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85243-7BAE-4B84-B337-4C919AD0BC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7EF94E-1402-430D-BEBB-83B9FF6D7ED0}"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85243-7BAE-4B84-B337-4C919AD0BC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7EF94E-1402-430D-BEBB-83B9FF6D7ED0}" type="datetimeFigureOut">
              <a:rPr lang="en-US" smtClean="0"/>
              <a:pPr/>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085243-7BAE-4B84-B337-4C919AD0BC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7EF94E-1402-430D-BEBB-83B9FF6D7ED0}" type="datetimeFigureOut">
              <a:rPr lang="en-US" smtClean="0"/>
              <a:pPr/>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085243-7BAE-4B84-B337-4C919AD0BC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7EF94E-1402-430D-BEBB-83B9FF6D7ED0}" type="datetimeFigureOut">
              <a:rPr lang="en-US" smtClean="0"/>
              <a:pPr/>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085243-7BAE-4B84-B337-4C919AD0BC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7EF94E-1402-430D-BEBB-83B9FF6D7ED0}"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85243-7BAE-4B84-B337-4C919AD0BC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7EF94E-1402-430D-BEBB-83B9FF6D7ED0}"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85243-7BAE-4B84-B337-4C919AD0BC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7EF94E-1402-430D-BEBB-83B9FF6D7ED0}" type="datetimeFigureOut">
              <a:rPr lang="en-US" smtClean="0"/>
              <a:pPr/>
              <a:t>11/8/2021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085243-7BAE-4B84-B337-4C919AD0BC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iaspaper.net/social-reformers-essay/" TargetMode="External"/><Relationship Id="rId2" Type="http://schemas.openxmlformats.org/officeDocument/2006/relationships/hyperlink" Target="http://www.maduraimessenger.org/printed-%20version/2011/september/issues/" TargetMode="External"/><Relationship Id="rId1" Type="http://schemas.openxmlformats.org/officeDocument/2006/relationships/slideLayout" Target="../slideLayouts/slideLayout2.xml"/><Relationship Id="rId6" Type="http://schemas.openxmlformats.org/officeDocument/2006/relationships/hyperlink" Target="http://www.ugcnetexam.co.in/ugc-net-social-work-syllabus.html" TargetMode="External"/><Relationship Id="rId5" Type="http://schemas.openxmlformats.org/officeDocument/2006/relationships/hyperlink" Target="https://www.sweducarebd.com/2017/08/fields-of-social-work-practice.html" TargetMode="External"/><Relationship Id="rId4" Type="http://schemas.openxmlformats.org/officeDocument/2006/relationships/hyperlink" Target="https://www.achievements.org/social-work" TargetMode="External"/></Relationships>
</file>

<file path=ppt/slides/_rels/slide3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download (14).jpg"/>
          <p:cNvPicPr>
            <a:picLocks noChangeAspect="1"/>
          </p:cNvPicPr>
          <p:nvPr/>
        </p:nvPicPr>
        <p:blipFill>
          <a:blip r:embed="rId3"/>
          <a:srcRect b="6579"/>
          <a:stretch>
            <a:fillRect/>
          </a:stretch>
        </p:blipFill>
        <p:spPr>
          <a:xfrm>
            <a:off x="1" y="-142899"/>
            <a:ext cx="9143999" cy="7000900"/>
          </a:xfrm>
          <a:prstGeom prst="rect">
            <a:avLst/>
          </a:prstGeom>
        </p:spPr>
      </p:pic>
      <p:sp>
        <p:nvSpPr>
          <p:cNvPr id="10" name="Rectangle 9"/>
          <p:cNvSpPr/>
          <p:nvPr/>
        </p:nvSpPr>
        <p:spPr>
          <a:xfrm>
            <a:off x="1428728" y="4429132"/>
            <a:ext cx="7715272" cy="207170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Subtitle 4"/>
          <p:cNvSpPr>
            <a:spLocks noGrp="1"/>
          </p:cNvSpPr>
          <p:nvPr>
            <p:ph type="subTitle" idx="1"/>
          </p:nvPr>
        </p:nvSpPr>
        <p:spPr>
          <a:xfrm>
            <a:off x="214282" y="3929066"/>
            <a:ext cx="8429684" cy="1752600"/>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4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Rounded MT Bold" pitchFamily="34" charset="0"/>
              </a:rPr>
              <a:t> </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Title 5"/>
          <p:cNvSpPr>
            <a:spLocks noGrp="1"/>
          </p:cNvSpPr>
          <p:nvPr>
            <p:ph type="ctrTitle"/>
          </p:nvPr>
        </p:nvSpPr>
        <p:spPr>
          <a:xfrm>
            <a:off x="642910" y="642918"/>
            <a:ext cx="7772400" cy="1470025"/>
          </a:xfrm>
        </p:spPr>
        <p:txBody>
          <a:bodyPr/>
          <a:lstStyle/>
          <a:p>
            <a:r>
              <a:rPr lang="en-IN" dirty="0"/>
              <a:t> </a:t>
            </a:r>
            <a:endParaRPr lang="en-US" dirty="0"/>
          </a:p>
        </p:txBody>
      </p:sp>
      <p:pic>
        <p:nvPicPr>
          <p:cNvPr id="8" name="Picture 7" descr="download (13).jpg"/>
          <p:cNvPicPr>
            <a:picLocks noChangeAspect="1"/>
          </p:cNvPicPr>
          <p:nvPr/>
        </p:nvPicPr>
        <p:blipFill>
          <a:blip r:embed="rId4"/>
          <a:stretch>
            <a:fillRect/>
          </a:stretch>
        </p:blipFill>
        <p:spPr>
          <a:xfrm>
            <a:off x="142844" y="3643314"/>
            <a:ext cx="3000396" cy="2871793"/>
          </a:xfrm>
          <a:prstGeom prst="ellipse">
            <a:avLst/>
          </a:prstGeom>
          <a:ln w="63500" cap="rnd">
            <a:solidFill>
              <a:srgbClr val="333333"/>
            </a:solidFill>
          </a:ln>
          <a:effectLst>
            <a:outerShdw blurRad="50800" dist="38100" dir="2700000" algn="tl" rotWithShape="0">
              <a:prstClr val="black">
                <a:alpha val="40000"/>
              </a:prstClr>
            </a:outerShdw>
          </a:effectLst>
          <a:scene3d>
            <a:camera prst="orthographicFront"/>
            <a:lightRig rig="contrasting" dir="t">
              <a:rot lat="0" lon="0" rev="3000000"/>
            </a:lightRig>
          </a:scene3d>
          <a:sp3d contourW="7620">
            <a:bevelT w="95250" h="31750"/>
            <a:contourClr>
              <a:srgbClr val="333333"/>
            </a:contourClr>
          </a:sp3d>
        </p:spPr>
      </p:pic>
      <p:sp>
        <p:nvSpPr>
          <p:cNvPr id="12" name="TextBox 11"/>
          <p:cNvSpPr txBox="1"/>
          <p:nvPr/>
        </p:nvSpPr>
        <p:spPr>
          <a:xfrm>
            <a:off x="857224" y="2285992"/>
            <a:ext cx="8001056" cy="923330"/>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IN"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itka Text" pitchFamily="2" charset="0"/>
              </a:rPr>
              <a:t>SOCIAL WORK</a:t>
            </a:r>
            <a:endPar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itka Text" pitchFamily="2" charset="0"/>
            </a:endParaRPr>
          </a:p>
        </p:txBody>
      </p:sp>
      <p:sp>
        <p:nvSpPr>
          <p:cNvPr id="15" name="TextBox 14"/>
          <p:cNvSpPr txBox="1"/>
          <p:nvPr/>
        </p:nvSpPr>
        <p:spPr>
          <a:xfrm>
            <a:off x="3357554" y="4500570"/>
            <a:ext cx="4500594" cy="584775"/>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IN" sz="3200" b="1" dirty="0">
                <a:ln>
                  <a:prstDash val="solid"/>
                </a:ln>
                <a:solidFill>
                  <a:srgbClr val="C00000"/>
                </a:solidFill>
                <a:effectLst>
                  <a:glow rad="228600">
                    <a:schemeClr val="accent3">
                      <a:satMod val="175000"/>
                      <a:alpha val="40000"/>
                    </a:schemeClr>
                  </a:glow>
                  <a:outerShdw blurRad="88000" dist="50800" dir="5040000" algn="tl">
                    <a:schemeClr val="accent4">
                      <a:tint val="80000"/>
                      <a:satMod val="250000"/>
                      <a:alpha val="45000"/>
                    </a:schemeClr>
                  </a:outerShdw>
                </a:effectLst>
              </a:rPr>
              <a:t>Dr. </a:t>
            </a:r>
            <a:r>
              <a:rPr lang="en-IN" sz="3200" b="1" dirty="0" err="1">
                <a:ln>
                  <a:prstDash val="solid"/>
                </a:ln>
                <a:solidFill>
                  <a:srgbClr val="C00000"/>
                </a:solidFill>
                <a:effectLst>
                  <a:glow rad="228600">
                    <a:schemeClr val="accent3">
                      <a:satMod val="175000"/>
                      <a:alpha val="40000"/>
                    </a:schemeClr>
                  </a:glow>
                  <a:outerShdw blurRad="88000" dist="50800" dir="5040000" algn="tl">
                    <a:schemeClr val="accent4">
                      <a:tint val="80000"/>
                      <a:satMod val="250000"/>
                      <a:alpha val="45000"/>
                    </a:schemeClr>
                  </a:outerShdw>
                </a:effectLst>
              </a:rPr>
              <a:t>Jalindar</a:t>
            </a:r>
            <a:r>
              <a:rPr lang="en-IN" sz="3200" b="1" dirty="0">
                <a:ln>
                  <a:prstDash val="solid"/>
                </a:ln>
                <a:solidFill>
                  <a:srgbClr val="C00000"/>
                </a:solidFill>
                <a:effectLst>
                  <a:glow rad="228600">
                    <a:schemeClr val="accent3">
                      <a:satMod val="175000"/>
                      <a:alpha val="40000"/>
                    </a:schemeClr>
                  </a:glow>
                  <a:outerShdw blurRad="88000" dist="50800" dir="5040000" algn="tl">
                    <a:schemeClr val="accent4">
                      <a:tint val="80000"/>
                      <a:satMod val="250000"/>
                      <a:alpha val="45000"/>
                    </a:schemeClr>
                  </a:outerShdw>
                </a:effectLst>
              </a:rPr>
              <a:t> </a:t>
            </a:r>
            <a:r>
              <a:rPr lang="en-IN" sz="3200" b="1" dirty="0" err="1">
                <a:ln>
                  <a:prstDash val="solid"/>
                </a:ln>
                <a:solidFill>
                  <a:srgbClr val="C00000"/>
                </a:solidFill>
                <a:effectLst>
                  <a:glow rad="228600">
                    <a:schemeClr val="accent3">
                      <a:satMod val="175000"/>
                      <a:alpha val="40000"/>
                    </a:schemeClr>
                  </a:glow>
                  <a:outerShdw blurRad="88000" dist="50800" dir="5040000" algn="tl">
                    <a:schemeClr val="accent4">
                      <a:tint val="80000"/>
                      <a:satMod val="250000"/>
                      <a:alpha val="45000"/>
                    </a:schemeClr>
                  </a:outerShdw>
                </a:effectLst>
              </a:rPr>
              <a:t>Adsule</a:t>
            </a:r>
            <a:r>
              <a:rPr lang="en-IN" sz="3200" b="1" dirty="0">
                <a:ln>
                  <a:prstDash val="solid"/>
                </a:ln>
                <a:solidFill>
                  <a:srgbClr val="C00000"/>
                </a:solidFill>
                <a:effectLst>
                  <a:glow rad="228600">
                    <a:schemeClr val="accent3">
                      <a:satMod val="175000"/>
                      <a:alpha val="40000"/>
                    </a:schemeClr>
                  </a:glow>
                  <a:outerShdw blurRad="88000" dist="50800" dir="5040000" algn="tl">
                    <a:schemeClr val="accent4">
                      <a:tint val="80000"/>
                      <a:satMod val="250000"/>
                      <a:alpha val="45000"/>
                    </a:schemeClr>
                  </a:outerShdw>
                </a:effectLst>
              </a:rPr>
              <a:t> </a:t>
            </a:r>
          </a:p>
        </p:txBody>
      </p:sp>
      <p:sp>
        <p:nvSpPr>
          <p:cNvPr id="16" name="TextBox 15"/>
          <p:cNvSpPr txBox="1"/>
          <p:nvPr/>
        </p:nvSpPr>
        <p:spPr>
          <a:xfrm>
            <a:off x="3286116" y="5072074"/>
            <a:ext cx="5857884" cy="1631216"/>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r>
              <a:rPr lang="en-IN" sz="2000" b="1" dirty="0">
                <a:ln w="50800"/>
                <a:solidFill>
                  <a:srgbClr val="002060"/>
                </a:solidFill>
              </a:rPr>
              <a:t>Principal,</a:t>
            </a:r>
          </a:p>
          <a:p>
            <a:r>
              <a:rPr lang="en-IN" sz="2000" b="1" dirty="0">
                <a:ln w="50800"/>
                <a:solidFill>
                  <a:srgbClr val="002060"/>
                </a:solidFill>
              </a:rPr>
              <a:t>Dr. </a:t>
            </a:r>
            <a:r>
              <a:rPr lang="en-IN" sz="2000" b="1" dirty="0" err="1">
                <a:ln w="50800"/>
                <a:solidFill>
                  <a:srgbClr val="002060"/>
                </a:solidFill>
              </a:rPr>
              <a:t>Babasaheb</a:t>
            </a:r>
            <a:r>
              <a:rPr lang="en-IN" sz="2000" b="1" dirty="0">
                <a:ln w="50800"/>
                <a:solidFill>
                  <a:srgbClr val="002060"/>
                </a:solidFill>
              </a:rPr>
              <a:t> </a:t>
            </a:r>
            <a:r>
              <a:rPr lang="en-IN" sz="2000" b="1" dirty="0" err="1">
                <a:ln w="50800"/>
                <a:solidFill>
                  <a:srgbClr val="002060"/>
                </a:solidFill>
              </a:rPr>
              <a:t>Ambedkar</a:t>
            </a:r>
            <a:r>
              <a:rPr lang="en-IN" sz="2000" b="1" dirty="0">
                <a:ln w="50800"/>
                <a:solidFill>
                  <a:srgbClr val="002060"/>
                </a:solidFill>
              </a:rPr>
              <a:t> College of Social Work affiliated to </a:t>
            </a:r>
            <a:r>
              <a:rPr lang="en-US" sz="2000" b="1" dirty="0" err="1">
                <a:ln w="50800"/>
                <a:solidFill>
                  <a:srgbClr val="002060"/>
                </a:solidFill>
              </a:rPr>
              <a:t>Kavayitri</a:t>
            </a:r>
            <a:r>
              <a:rPr lang="en-US" sz="2000" b="1" dirty="0">
                <a:ln w="50800"/>
                <a:solidFill>
                  <a:srgbClr val="002060"/>
                </a:solidFill>
              </a:rPr>
              <a:t> </a:t>
            </a:r>
            <a:r>
              <a:rPr lang="en-US" sz="2000" b="1" dirty="0" err="1">
                <a:ln w="50800"/>
                <a:solidFill>
                  <a:srgbClr val="002060"/>
                </a:solidFill>
              </a:rPr>
              <a:t>Bahinabai</a:t>
            </a:r>
            <a:r>
              <a:rPr lang="en-US" sz="2000" b="1" dirty="0">
                <a:ln w="50800"/>
                <a:solidFill>
                  <a:srgbClr val="002060"/>
                </a:solidFill>
              </a:rPr>
              <a:t> </a:t>
            </a:r>
            <a:r>
              <a:rPr lang="en-US" sz="2000" b="1" dirty="0" err="1">
                <a:ln w="50800"/>
                <a:solidFill>
                  <a:srgbClr val="002060"/>
                </a:solidFill>
              </a:rPr>
              <a:t>Chaudhari</a:t>
            </a:r>
            <a:r>
              <a:rPr lang="en-US" sz="2000" b="1" dirty="0">
                <a:ln w="50800"/>
                <a:solidFill>
                  <a:srgbClr val="002060"/>
                </a:solidFill>
              </a:rPr>
              <a:t> North Maharashtra University, </a:t>
            </a:r>
            <a:r>
              <a:rPr lang="en-US" sz="2000" b="1" dirty="0" err="1">
                <a:ln w="50800"/>
                <a:solidFill>
                  <a:srgbClr val="002060"/>
                </a:solidFill>
              </a:rPr>
              <a:t>Jalgaon</a:t>
            </a:r>
            <a:r>
              <a:rPr lang="en-IN" sz="2000" b="1" dirty="0">
                <a:ln w="50800"/>
                <a:solidFill>
                  <a:srgbClr val="002060"/>
                </a:solidFill>
              </a:rPr>
              <a:t>, </a:t>
            </a:r>
            <a:r>
              <a:rPr lang="en-US" sz="2000" b="1" dirty="0">
                <a:ln w="50800"/>
                <a:solidFill>
                  <a:srgbClr val="002060"/>
                </a:solidFill>
              </a:rPr>
              <a:t>Maharashtra, India</a:t>
            </a:r>
          </a:p>
          <a:p>
            <a:pPr algn="ctr"/>
            <a:r>
              <a:rPr lang="en-IN" sz="2000" b="1" dirty="0">
                <a:ln w="50800"/>
                <a:solidFill>
                  <a:srgbClr val="002060"/>
                </a:solidFill>
              </a:rPr>
              <a:t> </a:t>
            </a:r>
            <a:endParaRPr lang="en-US" sz="2000" b="1" dirty="0">
              <a:ln w="50800"/>
              <a:solidFill>
                <a:srgbClr val="002060"/>
              </a:solidFill>
            </a:endParaRPr>
          </a:p>
        </p:txBody>
      </p:sp>
      <p:sp>
        <p:nvSpPr>
          <p:cNvPr id="18" name="TextBox 17"/>
          <p:cNvSpPr txBox="1"/>
          <p:nvPr/>
        </p:nvSpPr>
        <p:spPr>
          <a:xfrm>
            <a:off x="142844" y="142852"/>
            <a:ext cx="8715436" cy="2308324"/>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800" b="1" dirty="0">
                <a:ln w="11430">
                  <a:solidFill>
                    <a:srgbClr val="002060"/>
                  </a:solidFill>
                </a:ln>
                <a:solidFill>
                  <a:srgbClr val="FFC000"/>
                </a:solidFill>
                <a:effectLst>
                  <a:outerShdw blurRad="80000" dist="40000" dir="5040000" algn="tl">
                    <a:srgbClr val="000000">
                      <a:alpha val="30000"/>
                    </a:srgbClr>
                  </a:outerShdw>
                </a:effectLst>
              </a:rPr>
              <a:t>International Scout Volunteer Group</a:t>
            </a:r>
          </a:p>
          <a:p>
            <a:pPr algn="ctr"/>
            <a:r>
              <a:rPr lang="en-IN" sz="2400" b="1" dirty="0">
                <a:ln w="11430">
                  <a:solidFill>
                    <a:srgbClr val="002060"/>
                  </a:solidFill>
                </a:ln>
                <a:solidFill>
                  <a:schemeClr val="tx1">
                    <a:lumMod val="85000"/>
                    <a:lumOff val="15000"/>
                  </a:schemeClr>
                </a:solidFill>
                <a:effectLst>
                  <a:outerShdw blurRad="80000" dist="40000" dir="5040000" algn="tl">
                    <a:srgbClr val="000000">
                      <a:alpha val="30000"/>
                    </a:srgbClr>
                  </a:outerShdw>
                </a:effectLst>
              </a:rPr>
              <a:t>With</a:t>
            </a:r>
          </a:p>
          <a:p>
            <a:pPr algn="ctr"/>
            <a:r>
              <a:rPr lang="en-IN" sz="2400" b="1" dirty="0">
                <a:ln w="11430">
                  <a:solidFill>
                    <a:srgbClr val="002060"/>
                  </a:solidFill>
                </a:ln>
                <a:solidFill>
                  <a:schemeClr val="tx1">
                    <a:lumMod val="85000"/>
                    <a:lumOff val="15000"/>
                  </a:schemeClr>
                </a:solidFill>
                <a:effectLst>
                  <a:outerShdw blurRad="80000" dist="40000" dir="5040000" algn="tl">
                    <a:srgbClr val="000000">
                      <a:alpha val="30000"/>
                    </a:srgbClr>
                  </a:outerShdw>
                </a:effectLst>
              </a:rPr>
              <a:t> </a:t>
            </a:r>
            <a:endParaRPr lang="en-US" sz="2400" b="1" dirty="0">
              <a:ln w="11430">
                <a:solidFill>
                  <a:srgbClr val="002060"/>
                </a:solidFill>
              </a:ln>
              <a:solidFill>
                <a:schemeClr val="tx1">
                  <a:lumMod val="85000"/>
                  <a:lumOff val="15000"/>
                </a:schemeClr>
              </a:solidFill>
              <a:effectLst>
                <a:outerShdw blurRad="80000" dist="40000" dir="5040000" algn="tl">
                  <a:srgbClr val="000000">
                    <a:alpha val="30000"/>
                  </a:srgbClr>
                </a:outerShdw>
              </a:effectLs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786874" cy="796908"/>
          </a:xfrm>
        </p:spPr>
        <p:txBody>
          <a:bodyPr>
            <a:normAutofit/>
          </a:bodyPr>
          <a:lstStyle/>
          <a:p>
            <a:r>
              <a:rPr lang="en-US" sz="4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Social Work: The Indian Heritage</a:t>
            </a:r>
          </a:p>
        </p:txBody>
      </p:sp>
      <p:sp>
        <p:nvSpPr>
          <p:cNvPr id="3" name="Content Placeholder 2"/>
          <p:cNvSpPr>
            <a:spLocks noGrp="1"/>
          </p:cNvSpPr>
          <p:nvPr>
            <p:ph idx="1"/>
          </p:nvPr>
        </p:nvSpPr>
        <p:spPr>
          <a:xfrm>
            <a:off x="500034" y="1142984"/>
            <a:ext cx="8186766" cy="4983179"/>
          </a:xfrm>
        </p:spPr>
        <p:txBody>
          <a:bodyPr>
            <a:normAutofit fontScale="77500" lnSpcReduction="20000"/>
          </a:bodyPr>
          <a:lstStyle/>
          <a:p>
            <a:r>
              <a:rPr lang="en-US" b="1" dirty="0"/>
              <a:t> </a:t>
            </a:r>
            <a:r>
              <a:rPr lang="en-US" dirty="0"/>
              <a:t>India has a long history of Social Work of which it can be justifiably proud.</a:t>
            </a:r>
          </a:p>
          <a:p>
            <a:endParaRPr lang="en-US" dirty="0"/>
          </a:p>
          <a:p>
            <a:r>
              <a:rPr lang="en-US" dirty="0"/>
              <a:t>The concept of concern for others, often in the form of charitable giving, has been enshrined in Hindu scriptures since ancient times</a:t>
            </a:r>
          </a:p>
          <a:p>
            <a:endParaRPr lang="en-US" dirty="0"/>
          </a:p>
          <a:p>
            <a:r>
              <a:rPr lang="en-US" dirty="0"/>
              <a:t>In addition to </a:t>
            </a:r>
            <a:r>
              <a:rPr lang="en-US" dirty="0" err="1"/>
              <a:t>Indias</a:t>
            </a:r>
            <a:r>
              <a:rPr lang="en-US" dirty="0"/>
              <a:t> sacred texts, there have been many historic individuals who have sought to provide help for the vulnerable and those in need.</a:t>
            </a:r>
          </a:p>
          <a:p>
            <a:endParaRPr lang="en-US" dirty="0"/>
          </a:p>
          <a:p>
            <a:r>
              <a:rPr lang="en-US" dirty="0"/>
              <a:t> Recent history has given us further examples of individuals who have furthered the cause of Social Work in India.</a:t>
            </a:r>
          </a:p>
        </p:txBody>
      </p:sp>
      <p:sp>
        <p:nvSpPr>
          <p:cNvPr id="4" name="TextBox 3"/>
          <p:cNvSpPr txBox="1"/>
          <p:nvPr/>
        </p:nvSpPr>
        <p:spPr>
          <a:xfrm>
            <a:off x="5429256" y="6143644"/>
            <a:ext cx="3214710" cy="523220"/>
          </a:xfrm>
          <a:prstGeom prst="rect">
            <a:avLst/>
          </a:prstGeom>
          <a:noFill/>
        </p:spPr>
        <p:txBody>
          <a:bodyPr wrap="square" rtlCol="0">
            <a:spAutoFit/>
          </a:bodyPr>
          <a:lstStyle/>
          <a:p>
            <a:r>
              <a:rPr lang="en-US" sz="2800" b="1" dirty="0">
                <a:solidFill>
                  <a:srgbClr val="FF0000"/>
                </a:solidFill>
              </a:rPr>
              <a:t>continues...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4" name="Rectangle 3"/>
          <p:cNvSpPr/>
          <p:nvPr/>
        </p:nvSpPr>
        <p:spPr>
          <a:xfrm>
            <a:off x="428596" y="785794"/>
            <a:ext cx="8072494" cy="5262979"/>
          </a:xfrm>
          <a:prstGeom prst="rect">
            <a:avLst/>
          </a:prstGeom>
        </p:spPr>
        <p:txBody>
          <a:bodyPr wrap="square">
            <a:spAutoFit/>
          </a:bodyPr>
          <a:lstStyle/>
          <a:p>
            <a:pPr>
              <a:buFont typeface="Arial" pitchFamily="34" charset="0"/>
              <a:buChar char="•"/>
            </a:pPr>
            <a:r>
              <a:rPr lang="en-US" sz="2400" dirty="0"/>
              <a:t>  Raja Ram Mohan Roy sowed the seed of social and religious reform in his work for the abolition of Sati, in addition to supporting widow remarriage and </a:t>
            </a:r>
            <a:r>
              <a:rPr lang="en-US" sz="2400" dirty="0" err="1"/>
              <a:t>women‟s</a:t>
            </a:r>
            <a:r>
              <a:rPr lang="en-US" sz="2400" dirty="0"/>
              <a:t> education.</a:t>
            </a:r>
          </a:p>
          <a:p>
            <a:pPr>
              <a:buFont typeface="Arial" pitchFamily="34" charset="0"/>
              <a:buChar char="•"/>
            </a:pPr>
            <a:endParaRPr lang="en-US" sz="2400" dirty="0"/>
          </a:p>
          <a:p>
            <a:pPr>
              <a:buFont typeface="Arial" pitchFamily="34" charset="0"/>
              <a:buChar char="•"/>
            </a:pPr>
            <a:r>
              <a:rPr lang="en-US" sz="2400" dirty="0"/>
              <a:t>   </a:t>
            </a:r>
            <a:r>
              <a:rPr lang="en-US" sz="2400" dirty="0" err="1"/>
              <a:t>Iswar</a:t>
            </a:r>
            <a:r>
              <a:rPr lang="en-US" sz="2400" dirty="0"/>
              <a:t> Chandra </a:t>
            </a:r>
            <a:r>
              <a:rPr lang="en-US" sz="2400" dirty="0" err="1"/>
              <a:t>Vidya</a:t>
            </a:r>
            <a:r>
              <a:rPr lang="en-US" sz="2400" dirty="0"/>
              <a:t> </a:t>
            </a:r>
            <a:r>
              <a:rPr lang="en-US" sz="2400" dirty="0" err="1"/>
              <a:t>Sagar</a:t>
            </a:r>
            <a:r>
              <a:rPr lang="en-US" sz="2400" dirty="0"/>
              <a:t> also advocated for widow remarriage and </a:t>
            </a:r>
            <a:r>
              <a:rPr lang="en-US" sz="2400" dirty="0" err="1"/>
              <a:t>womens</a:t>
            </a:r>
            <a:r>
              <a:rPr lang="en-US" sz="2400" dirty="0"/>
              <a:t> education, as well as economic self-reliance and an end to polygamy.</a:t>
            </a:r>
          </a:p>
          <a:p>
            <a:endParaRPr lang="en-US" sz="2400" dirty="0"/>
          </a:p>
          <a:p>
            <a:pPr>
              <a:buFont typeface="Arial" pitchFamily="34" charset="0"/>
              <a:buChar char="•"/>
            </a:pPr>
            <a:r>
              <a:rPr lang="en-US" sz="2400" dirty="0"/>
              <a:t>  </a:t>
            </a:r>
            <a:r>
              <a:rPr lang="en-US" sz="2400" dirty="0" err="1"/>
              <a:t>Gopal</a:t>
            </a:r>
            <a:r>
              <a:rPr lang="en-US" sz="2400" dirty="0"/>
              <a:t> </a:t>
            </a:r>
            <a:r>
              <a:rPr lang="en-US" sz="2400" dirty="0" err="1"/>
              <a:t>Hari</a:t>
            </a:r>
            <a:r>
              <a:rPr lang="en-US" sz="2400" dirty="0"/>
              <a:t> </a:t>
            </a:r>
            <a:r>
              <a:rPr lang="en-US" sz="2400" dirty="0" err="1"/>
              <a:t>Deshmukh</a:t>
            </a:r>
            <a:r>
              <a:rPr lang="en-US" sz="2400" dirty="0"/>
              <a:t> promoted the establishment of dispensaries, maternity homes, and orphanages.</a:t>
            </a:r>
          </a:p>
          <a:p>
            <a:pPr>
              <a:buFont typeface="Arial" pitchFamily="34" charset="0"/>
              <a:buChar char="•"/>
            </a:pPr>
            <a:endParaRPr lang="en-US" sz="2400" dirty="0"/>
          </a:p>
          <a:p>
            <a:pPr>
              <a:buFont typeface="Arial" pitchFamily="34" charset="0"/>
              <a:buChar char="•"/>
            </a:pPr>
            <a:r>
              <a:rPr lang="en-US" sz="2400" dirty="0"/>
              <a:t>  M.K. Gandhi worked tirelessly for the </a:t>
            </a:r>
            <a:r>
              <a:rPr lang="en-US" sz="2400" dirty="0" err="1"/>
              <a:t>upliftment</a:t>
            </a:r>
            <a:r>
              <a:rPr lang="en-US" sz="2400" dirty="0"/>
              <a:t> of women and </a:t>
            </a:r>
            <a:r>
              <a:rPr lang="en-US" sz="2400" dirty="0" err="1"/>
              <a:t>dalits</a:t>
            </a:r>
            <a:r>
              <a:rPr lang="en-US" sz="2400" dirty="0"/>
              <a:t> when, alongside his fight for freedom from foreign rule, he also</a:t>
            </a:r>
          </a:p>
        </p:txBody>
      </p:sp>
      <p:sp>
        <p:nvSpPr>
          <p:cNvPr id="5" name="TextBox 4"/>
          <p:cNvSpPr txBox="1"/>
          <p:nvPr/>
        </p:nvSpPr>
        <p:spPr>
          <a:xfrm>
            <a:off x="5429256" y="6143644"/>
            <a:ext cx="3214710" cy="523220"/>
          </a:xfrm>
          <a:prstGeom prst="rect">
            <a:avLst/>
          </a:prstGeom>
          <a:noFill/>
        </p:spPr>
        <p:txBody>
          <a:bodyPr wrap="square" rtlCol="0">
            <a:spAutoFit/>
          </a:bodyPr>
          <a:lstStyle/>
          <a:p>
            <a:r>
              <a:rPr lang="en-US" sz="2800" b="1" dirty="0">
                <a:solidFill>
                  <a:srgbClr val="FF0000"/>
                </a:solidFill>
              </a:rPr>
              <a:t>continues...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00042"/>
            <a:ext cx="8229600" cy="4525963"/>
          </a:xfrm>
        </p:spPr>
        <p:txBody>
          <a:bodyPr>
            <a:normAutofit fontScale="77500" lnSpcReduction="20000"/>
          </a:bodyPr>
          <a:lstStyle/>
          <a:p>
            <a:r>
              <a:rPr lang="en-US" dirty="0"/>
              <a:t> Christian missionaries spread education, brought the theory of equality, which in turn helped the social reforms to attack the evil customs and inequality.</a:t>
            </a:r>
          </a:p>
          <a:p>
            <a:pPr>
              <a:buNone/>
            </a:pPr>
            <a:endParaRPr lang="en-US" dirty="0"/>
          </a:p>
          <a:p>
            <a:r>
              <a:rPr lang="en-US" dirty="0"/>
              <a:t> Raya Ram Mohan Ray started the </a:t>
            </a:r>
            <a:r>
              <a:rPr lang="en-US" dirty="0" err="1"/>
              <a:t>brahma</a:t>
            </a:r>
            <a:r>
              <a:rPr lang="en-US" dirty="0"/>
              <a:t> </a:t>
            </a:r>
            <a:r>
              <a:rPr lang="en-US" dirty="0" err="1"/>
              <a:t>samaj</a:t>
            </a:r>
            <a:r>
              <a:rPr lang="en-US" dirty="0"/>
              <a:t>, </a:t>
            </a:r>
            <a:r>
              <a:rPr lang="en-US" dirty="0" err="1"/>
              <a:t>Pandit</a:t>
            </a:r>
            <a:r>
              <a:rPr lang="en-US" dirty="0"/>
              <a:t> </a:t>
            </a:r>
            <a:r>
              <a:rPr lang="en-US" dirty="0" err="1"/>
              <a:t>Ramabhai</a:t>
            </a:r>
            <a:r>
              <a:rPr lang="en-US" dirty="0"/>
              <a:t> started the </a:t>
            </a:r>
            <a:r>
              <a:rPr lang="en-US" dirty="0" err="1"/>
              <a:t>Arya</a:t>
            </a:r>
            <a:r>
              <a:rPr lang="en-US" dirty="0"/>
              <a:t> </a:t>
            </a:r>
            <a:r>
              <a:rPr lang="en-US" dirty="0" err="1"/>
              <a:t>Samaj</a:t>
            </a:r>
            <a:r>
              <a:rPr lang="en-US" dirty="0"/>
              <a:t>, Swami Vivekananda established Ramakrishna mission and Annie Besant started home rule movement against British.</a:t>
            </a:r>
          </a:p>
          <a:p>
            <a:pPr>
              <a:buNone/>
            </a:pPr>
            <a:endParaRPr lang="en-US" dirty="0"/>
          </a:p>
          <a:p>
            <a:r>
              <a:rPr lang="en-US" dirty="0"/>
              <a:t>Late Gandhi did a lot of work in the field of social reform</a:t>
            </a:r>
          </a:p>
          <a:p>
            <a:pPr>
              <a:buNone/>
            </a:pPr>
            <a:endParaRPr lang="en-US" dirty="0"/>
          </a:p>
          <a:p>
            <a:r>
              <a:rPr lang="en-US" dirty="0"/>
              <a:t>Due to the impact of the western education, and Christian missionaries, a new term of social work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Growth of Profession Training in India</a:t>
            </a:r>
          </a:p>
        </p:txBody>
      </p:sp>
      <p:sp>
        <p:nvSpPr>
          <p:cNvPr id="3" name="Content Placeholder 2"/>
          <p:cNvSpPr>
            <a:spLocks noGrp="1"/>
          </p:cNvSpPr>
          <p:nvPr>
            <p:ph idx="1"/>
          </p:nvPr>
        </p:nvSpPr>
        <p:spPr>
          <a:xfrm>
            <a:off x="457200" y="1142984"/>
            <a:ext cx="8229600" cy="5572164"/>
          </a:xfrm>
        </p:spPr>
        <p:txBody>
          <a:bodyPr>
            <a:noAutofit/>
          </a:bodyPr>
          <a:lstStyle/>
          <a:p>
            <a:r>
              <a:rPr lang="en-US" sz="2400" dirty="0"/>
              <a:t> Professional social work is of recent origin in India. During 1900 onwards, those who were engaged in social welfare activities found the need of trained social workers.</a:t>
            </a:r>
          </a:p>
          <a:p>
            <a:r>
              <a:rPr lang="en-US" sz="2400" dirty="0"/>
              <a:t> In India, professional social work owes its origin to a short- term training course on social service organized by the social service league at Bombay.</a:t>
            </a:r>
          </a:p>
          <a:p>
            <a:r>
              <a:rPr lang="en-US" sz="2400" dirty="0"/>
              <a:t> Later, the first school of social work was started in 1936 by Clifford marshal, who was a protestant missionary and worked in </a:t>
            </a:r>
            <a:r>
              <a:rPr lang="en-US" sz="2400" dirty="0" err="1"/>
              <a:t>Nagpada</a:t>
            </a:r>
            <a:r>
              <a:rPr lang="en-US" sz="2400" dirty="0"/>
              <a:t>. He came to Indian in 1925 and felt the need of trained social workers.</a:t>
            </a:r>
          </a:p>
          <a:p>
            <a:r>
              <a:rPr lang="en-US" sz="2400" dirty="0"/>
              <a:t>Later on different schools of social work came into existence in Delhi, Calcutta, </a:t>
            </a:r>
            <a:r>
              <a:rPr lang="en-US" sz="2400" dirty="0" err="1"/>
              <a:t>herknow</a:t>
            </a:r>
            <a:r>
              <a:rPr lang="en-US" sz="2400" dirty="0"/>
              <a:t>, Varanasi, </a:t>
            </a:r>
            <a:r>
              <a:rPr lang="en-US" sz="2400" dirty="0" err="1"/>
              <a:t>baroda</a:t>
            </a:r>
            <a:r>
              <a:rPr lang="en-US" sz="2400" dirty="0"/>
              <a:t>, </a:t>
            </a:r>
            <a:r>
              <a:rPr lang="en-US" sz="2400" dirty="0" err="1"/>
              <a:t>agra</a:t>
            </a:r>
            <a:r>
              <a:rPr lang="en-US" sz="2400" dirty="0"/>
              <a:t>, </a:t>
            </a:r>
            <a:r>
              <a:rPr lang="en-US" sz="2400" dirty="0" err="1"/>
              <a:t>adaipur</a:t>
            </a:r>
            <a:endParaRPr lang="en-US" sz="2400" dirty="0"/>
          </a:p>
        </p:txBody>
      </p:sp>
      <p:sp>
        <p:nvSpPr>
          <p:cNvPr id="4" name="TextBox 3"/>
          <p:cNvSpPr txBox="1"/>
          <p:nvPr/>
        </p:nvSpPr>
        <p:spPr>
          <a:xfrm>
            <a:off x="5429256" y="6143644"/>
            <a:ext cx="3214710" cy="523220"/>
          </a:xfrm>
          <a:prstGeom prst="rect">
            <a:avLst/>
          </a:prstGeom>
          <a:noFill/>
        </p:spPr>
        <p:txBody>
          <a:bodyPr wrap="square" rtlCol="0">
            <a:spAutoFit/>
          </a:bodyPr>
          <a:lstStyle/>
          <a:p>
            <a:r>
              <a:rPr lang="en-US" sz="2800" b="1" dirty="0">
                <a:solidFill>
                  <a:srgbClr val="FF0000"/>
                </a:solidFill>
              </a:rPr>
              <a:t>continues...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en-US" sz="4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Values in Social Work</a:t>
            </a:r>
          </a:p>
        </p:txBody>
      </p:sp>
      <p:sp>
        <p:nvSpPr>
          <p:cNvPr id="3" name="Content Placeholder 2"/>
          <p:cNvSpPr>
            <a:spLocks noGrp="1"/>
          </p:cNvSpPr>
          <p:nvPr>
            <p:ph idx="1"/>
          </p:nvPr>
        </p:nvSpPr>
        <p:spPr>
          <a:xfrm>
            <a:off x="214282" y="1000108"/>
            <a:ext cx="8472518" cy="5126055"/>
          </a:xfrm>
        </p:spPr>
        <p:txBody>
          <a:bodyPr>
            <a:noAutofit/>
          </a:bodyPr>
          <a:lstStyle/>
          <a:p>
            <a:pPr>
              <a:buNone/>
            </a:pPr>
            <a:r>
              <a:rPr lang="en-US" sz="2000" b="1" dirty="0"/>
              <a:t>1. Value: Service </a:t>
            </a:r>
          </a:p>
          <a:p>
            <a:pPr>
              <a:buNone/>
            </a:pPr>
            <a:r>
              <a:rPr lang="en-US" sz="2000" b="1" dirty="0"/>
              <a:t>Ethical Principle: </a:t>
            </a:r>
            <a:r>
              <a:rPr lang="en-US" sz="2000" dirty="0"/>
              <a:t>Social workers' primary goal is to help </a:t>
            </a:r>
          </a:p>
          <a:p>
            <a:pPr>
              <a:buNone/>
            </a:pPr>
            <a:r>
              <a:rPr lang="en-US" sz="2000" dirty="0"/>
              <a:t>people in need and to address social problems. </a:t>
            </a:r>
          </a:p>
          <a:p>
            <a:pPr>
              <a:buNone/>
            </a:pPr>
            <a:endParaRPr lang="en-US" sz="2000" b="1" dirty="0"/>
          </a:p>
          <a:p>
            <a:pPr>
              <a:buNone/>
            </a:pPr>
            <a:r>
              <a:rPr lang="en-US" sz="2000" b="1" dirty="0"/>
              <a:t>2. Value: Social Justice </a:t>
            </a:r>
          </a:p>
          <a:p>
            <a:pPr>
              <a:buNone/>
            </a:pPr>
            <a:r>
              <a:rPr lang="en-US" sz="2000" b="1" dirty="0"/>
              <a:t>Ethical Principle: </a:t>
            </a:r>
            <a:r>
              <a:rPr lang="en-US" sz="2000" dirty="0"/>
              <a:t>Social workers challenge social injustice. </a:t>
            </a:r>
          </a:p>
          <a:p>
            <a:pPr>
              <a:buNone/>
            </a:pPr>
            <a:endParaRPr lang="en-US" sz="2000" dirty="0"/>
          </a:p>
          <a:p>
            <a:pPr>
              <a:buNone/>
            </a:pPr>
            <a:r>
              <a:rPr lang="en-US" sz="2000" b="1" dirty="0"/>
              <a:t>3. Value: Dignity and Worth of the Person </a:t>
            </a:r>
          </a:p>
          <a:p>
            <a:pPr>
              <a:buNone/>
            </a:pPr>
            <a:r>
              <a:rPr lang="en-US" sz="2000" b="1" dirty="0"/>
              <a:t>Ethical Principle:  </a:t>
            </a:r>
            <a:r>
              <a:rPr lang="en-US" sz="2000" dirty="0"/>
              <a:t>Social Workers respect the inherent dignity and worth of the person. </a:t>
            </a:r>
          </a:p>
          <a:p>
            <a:pPr>
              <a:buNone/>
            </a:pPr>
            <a:endParaRPr lang="en-US" sz="2000" dirty="0"/>
          </a:p>
          <a:p>
            <a:pPr>
              <a:buNone/>
            </a:pPr>
            <a:r>
              <a:rPr lang="en-US" sz="2000" b="1" dirty="0"/>
              <a:t>4. Value: Importance of Human Relationships </a:t>
            </a:r>
          </a:p>
          <a:p>
            <a:pPr>
              <a:buNone/>
            </a:pPr>
            <a:r>
              <a:rPr lang="en-US" sz="2000" b="1" dirty="0"/>
              <a:t>Ethical Principle:  </a:t>
            </a:r>
            <a:r>
              <a:rPr lang="en-US" sz="2000" dirty="0"/>
              <a:t>Social workers recognize the central importance of</a:t>
            </a:r>
          </a:p>
          <a:p>
            <a:pPr>
              <a:buNone/>
            </a:pPr>
            <a:r>
              <a:rPr lang="en-US" sz="2000" dirty="0"/>
              <a:t>human relationships</a:t>
            </a:r>
          </a:p>
        </p:txBody>
      </p:sp>
      <p:sp>
        <p:nvSpPr>
          <p:cNvPr id="4" name="TextBox 3"/>
          <p:cNvSpPr txBox="1"/>
          <p:nvPr/>
        </p:nvSpPr>
        <p:spPr>
          <a:xfrm>
            <a:off x="4500562" y="6143644"/>
            <a:ext cx="4143404" cy="400110"/>
          </a:xfrm>
          <a:prstGeom prst="rect">
            <a:avLst/>
          </a:prstGeom>
          <a:noFill/>
        </p:spPr>
        <p:txBody>
          <a:bodyPr wrap="square" rtlCol="0">
            <a:spAutoFit/>
          </a:bodyPr>
          <a:lstStyle/>
          <a:p>
            <a:pPr algn="r"/>
            <a:r>
              <a:rPr lang="en-US" sz="2000" dirty="0">
                <a:solidFill>
                  <a:srgbClr val="FF0000"/>
                </a:solidFill>
              </a:rPr>
              <a:t>Social Work's Core Values...continues</a:t>
            </a:r>
            <a:endParaRPr lang="en-US" sz="2000" b="1"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xpert-navcard.jpg"/>
          <p:cNvPicPr>
            <a:picLocks noChangeAspect="1"/>
          </p:cNvPicPr>
          <p:nvPr/>
        </p:nvPicPr>
        <p:blipFill>
          <a:blip r:embed="rId2"/>
          <a:stretch>
            <a:fillRect/>
          </a:stretch>
        </p:blipFill>
        <p:spPr>
          <a:xfrm>
            <a:off x="214282" y="5000636"/>
            <a:ext cx="8715436" cy="1628775"/>
          </a:xfrm>
          <a:prstGeom prst="rect">
            <a:avLst/>
          </a:prstGeom>
        </p:spPr>
      </p:pic>
      <p:sp>
        <p:nvSpPr>
          <p:cNvPr id="2" name="Title 1"/>
          <p:cNvSpPr>
            <a:spLocks noGrp="1"/>
          </p:cNvSpPr>
          <p:nvPr>
            <p:ph type="title"/>
          </p:nvPr>
        </p:nvSpPr>
        <p:spPr>
          <a:xfrm>
            <a:off x="457200" y="274638"/>
            <a:ext cx="8229600" cy="439718"/>
          </a:xfrm>
        </p:spPr>
        <p:txBody>
          <a:bodyPr>
            <a:noAutofit/>
          </a:bodyPr>
          <a:lstStyle/>
          <a:p>
            <a:r>
              <a:rPr lang="en-US" sz="2400" dirty="0">
                <a:solidFill>
                  <a:srgbClr val="FF0000"/>
                </a:solidFill>
              </a:rPr>
              <a:t> </a:t>
            </a:r>
          </a:p>
        </p:txBody>
      </p:sp>
      <p:sp>
        <p:nvSpPr>
          <p:cNvPr id="3" name="Content Placeholder 2"/>
          <p:cNvSpPr>
            <a:spLocks noGrp="1"/>
          </p:cNvSpPr>
          <p:nvPr>
            <p:ph idx="1"/>
          </p:nvPr>
        </p:nvSpPr>
        <p:spPr>
          <a:xfrm>
            <a:off x="457200" y="1000109"/>
            <a:ext cx="8229600" cy="4643470"/>
          </a:xfrm>
        </p:spPr>
        <p:txBody>
          <a:bodyPr>
            <a:normAutofit/>
          </a:bodyPr>
          <a:lstStyle/>
          <a:p>
            <a:pPr>
              <a:buNone/>
            </a:pPr>
            <a:r>
              <a:rPr lang="en-US" sz="2400" b="1" dirty="0"/>
              <a:t>5. Value: Integrity</a:t>
            </a:r>
          </a:p>
          <a:p>
            <a:pPr>
              <a:buNone/>
            </a:pPr>
            <a:r>
              <a:rPr lang="en-US" sz="2000" b="1" dirty="0"/>
              <a:t>Ethical</a:t>
            </a:r>
            <a:r>
              <a:rPr lang="en-US" sz="2400" b="1" dirty="0"/>
              <a:t> Principle:  </a:t>
            </a:r>
            <a:r>
              <a:rPr lang="en-US" sz="2400" dirty="0"/>
              <a:t>Social workers behave in a trustworthy manner. </a:t>
            </a:r>
          </a:p>
          <a:p>
            <a:pPr>
              <a:buNone/>
            </a:pPr>
            <a:endParaRPr lang="en-US" sz="2400" dirty="0"/>
          </a:p>
          <a:p>
            <a:pPr>
              <a:buNone/>
            </a:pPr>
            <a:r>
              <a:rPr lang="en-US" sz="2400" b="1" dirty="0"/>
              <a:t>6. Value: Competence </a:t>
            </a:r>
          </a:p>
          <a:p>
            <a:pPr>
              <a:buNone/>
            </a:pPr>
            <a:r>
              <a:rPr lang="en-US" sz="2400" b="1" dirty="0"/>
              <a:t>Ethical Principle:  </a:t>
            </a:r>
            <a:r>
              <a:rPr lang="en-US" sz="2400" dirty="0"/>
              <a:t>Social workers practice within their areas of competence and develop and</a:t>
            </a:r>
          </a:p>
          <a:p>
            <a:pPr>
              <a:buNone/>
            </a:pPr>
            <a:r>
              <a:rPr lang="en-US" sz="2400" dirty="0"/>
              <a:t> enhance their professional expertise. </a:t>
            </a:r>
          </a:p>
          <a:p>
            <a:pPr>
              <a:buNone/>
            </a:pP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12).jpg"/>
          <p:cNvPicPr>
            <a:picLocks noChangeAspect="1"/>
          </p:cNvPicPr>
          <p:nvPr/>
        </p:nvPicPr>
        <p:blipFill>
          <a:blip r:embed="rId2">
            <a:duotone>
              <a:schemeClr val="bg2">
                <a:shade val="45000"/>
                <a:satMod val="135000"/>
              </a:schemeClr>
              <a:prstClr val="white"/>
            </a:duotone>
          </a:blip>
          <a:stretch>
            <a:fillRect/>
          </a:stretch>
        </p:blipFill>
        <p:spPr>
          <a:xfrm>
            <a:off x="-8131" y="0"/>
            <a:ext cx="9152131" cy="6858000"/>
          </a:xfrm>
          <a:prstGeom prst="rect">
            <a:avLst/>
          </a:prstGeom>
        </p:spPr>
      </p:pic>
      <p:sp>
        <p:nvSpPr>
          <p:cNvPr id="2" name="Rectangle 1"/>
          <p:cNvSpPr/>
          <p:nvPr/>
        </p:nvSpPr>
        <p:spPr>
          <a:xfrm>
            <a:off x="428596" y="714356"/>
            <a:ext cx="8286808" cy="5940088"/>
          </a:xfrm>
          <a:prstGeom prst="rect">
            <a:avLst/>
          </a:prstGeom>
        </p:spPr>
        <p:txBody>
          <a:bodyPr wrap="square">
            <a:spAutoFit/>
          </a:bodyPr>
          <a:lstStyle/>
          <a:p>
            <a:r>
              <a:rPr lang="en-US" sz="2000" dirty="0"/>
              <a:t> </a:t>
            </a:r>
          </a:p>
          <a:p>
            <a:pPr marL="342900" indent="-342900">
              <a:buAutoNum type="arabicPeriod"/>
            </a:pPr>
            <a:r>
              <a:rPr lang="en-US" sz="2400" b="1" dirty="0"/>
              <a:t>Acceptance </a:t>
            </a:r>
          </a:p>
          <a:p>
            <a:pPr marL="342900" indent="-342900">
              <a:buFont typeface="Wingdings" pitchFamily="2" charset="2"/>
              <a:buChar char="§"/>
            </a:pPr>
            <a:r>
              <a:rPr lang="en-US" sz="2400" dirty="0"/>
              <a:t>Respecting clients under different circumstances </a:t>
            </a:r>
          </a:p>
          <a:p>
            <a:pPr marL="342900" indent="-342900">
              <a:buFont typeface="Wingdings" pitchFamily="2" charset="2"/>
              <a:buChar char="§"/>
            </a:pPr>
            <a:r>
              <a:rPr lang="en-US" sz="2400" dirty="0"/>
              <a:t>Understanding the meaning and causes of clients behavior </a:t>
            </a:r>
          </a:p>
          <a:p>
            <a:pPr marL="342900" indent="-342900">
              <a:buFont typeface="Wingdings" pitchFamily="2" charset="2"/>
              <a:buChar char="§"/>
            </a:pPr>
            <a:r>
              <a:rPr lang="en-US" sz="2400" dirty="0"/>
              <a:t>Recognizing people’s strength and potentials, weakness and limitation.</a:t>
            </a:r>
          </a:p>
          <a:p>
            <a:pPr marL="342900" indent="-342900"/>
            <a:endParaRPr lang="en-US" sz="2400" dirty="0"/>
          </a:p>
          <a:p>
            <a:r>
              <a:rPr lang="en-US" sz="2400" b="1" dirty="0"/>
              <a:t> 2. Client’s participation in Problem Solving </a:t>
            </a:r>
          </a:p>
          <a:p>
            <a:pPr>
              <a:buFont typeface="Wingdings" pitchFamily="2" charset="2"/>
              <a:buChar char="§"/>
            </a:pPr>
            <a:r>
              <a:rPr lang="en-US" sz="2400" dirty="0"/>
              <a:t> Client is expected to participate in the process. </a:t>
            </a:r>
          </a:p>
          <a:p>
            <a:pPr>
              <a:buFont typeface="Wingdings" pitchFamily="2" charset="2"/>
              <a:buChar char="§"/>
            </a:pPr>
            <a:r>
              <a:rPr lang="en-US" sz="2400" dirty="0"/>
              <a:t>Participates in planning ways in resolving problem</a:t>
            </a:r>
          </a:p>
          <a:p>
            <a:pPr>
              <a:buFont typeface="Wingdings" pitchFamily="2" charset="2"/>
              <a:buChar char="§"/>
            </a:pPr>
            <a:r>
              <a:rPr lang="en-US" sz="2400" dirty="0"/>
              <a:t>Identifying resources to solve  </a:t>
            </a:r>
          </a:p>
          <a:p>
            <a:pPr>
              <a:buFont typeface="Wingdings" pitchFamily="2" charset="2"/>
              <a:buChar char="§"/>
            </a:pPr>
            <a:r>
              <a:rPr lang="en-US" sz="2400" dirty="0"/>
              <a:t>Act through the available resources</a:t>
            </a:r>
          </a:p>
          <a:p>
            <a:endParaRPr lang="en-US" sz="2400" b="1" dirty="0"/>
          </a:p>
          <a:p>
            <a:r>
              <a:rPr lang="en-US" sz="2400" b="1" dirty="0"/>
              <a:t>  3. Self-determination </a:t>
            </a:r>
          </a:p>
          <a:p>
            <a:pPr>
              <a:buFont typeface="Arial" pitchFamily="34" charset="0"/>
              <a:buChar char="•"/>
            </a:pPr>
            <a:r>
              <a:rPr lang="en-US" sz="2400" dirty="0"/>
              <a:t> Individual, groups and communities who are in need have the right to determine their needs and how they should be met. </a:t>
            </a:r>
          </a:p>
        </p:txBody>
      </p:sp>
      <p:sp>
        <p:nvSpPr>
          <p:cNvPr id="3" name="TextBox 2"/>
          <p:cNvSpPr txBox="1"/>
          <p:nvPr/>
        </p:nvSpPr>
        <p:spPr>
          <a:xfrm>
            <a:off x="214282" y="0"/>
            <a:ext cx="8715436" cy="830997"/>
          </a:xfrm>
          <a:prstGeom prst="rect">
            <a:avLst/>
          </a:prstGeom>
          <a:noFill/>
        </p:spPr>
        <p:txBody>
          <a:bodyPr wrap="square" rtlCol="0">
            <a:spAutoFit/>
          </a:bodyPr>
          <a:lstStyle/>
          <a:p>
            <a:pPr algn="ctr"/>
            <a:r>
              <a:rPr lang="en-US" sz="4800" b="1" dirty="0">
                <a:ln w="10541" cmpd="sng">
                  <a:solidFill>
                    <a:srgbClr val="7D7D7D">
                      <a:tint val="100000"/>
                      <a:shade val="100000"/>
                      <a:satMod val="110000"/>
                    </a:srgbClr>
                  </a:solidFill>
                  <a:prstDash val="solid"/>
                </a:ln>
                <a:solidFill>
                  <a:schemeClr val="tx1">
                    <a:lumMod val="65000"/>
                    <a:lumOff val="35000"/>
                  </a:schemeClr>
                </a:solidFill>
              </a:rPr>
              <a:t>Principles of Social Work  </a:t>
            </a:r>
          </a:p>
        </p:txBody>
      </p:sp>
      <p:sp>
        <p:nvSpPr>
          <p:cNvPr id="5" name="Rectangle 4"/>
          <p:cNvSpPr/>
          <p:nvPr/>
        </p:nvSpPr>
        <p:spPr>
          <a:xfrm>
            <a:off x="5502554" y="6488668"/>
            <a:ext cx="3641446" cy="369332"/>
          </a:xfrm>
          <a:prstGeom prst="rect">
            <a:avLst/>
          </a:prstGeom>
        </p:spPr>
        <p:txBody>
          <a:bodyPr wrap="none">
            <a:spAutoFit/>
          </a:bodyPr>
          <a:lstStyle/>
          <a:p>
            <a:r>
              <a:rPr lang="en-US" dirty="0">
                <a:solidFill>
                  <a:srgbClr val="FF0000"/>
                </a:solidFill>
              </a:rPr>
              <a:t>Social Work's Principles...continues...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12).jpg"/>
          <p:cNvPicPr>
            <a:picLocks noChangeAspect="1"/>
          </p:cNvPicPr>
          <p:nvPr/>
        </p:nvPicPr>
        <p:blipFill>
          <a:blip r:embed="rId2">
            <a:duotone>
              <a:schemeClr val="bg2">
                <a:shade val="45000"/>
                <a:satMod val="135000"/>
              </a:schemeClr>
              <a:prstClr val="white"/>
            </a:duotone>
          </a:blip>
          <a:stretch>
            <a:fillRect/>
          </a:stretch>
        </p:blipFill>
        <p:spPr>
          <a:xfrm>
            <a:off x="-1" y="0"/>
            <a:ext cx="9152131" cy="6858000"/>
          </a:xfrm>
          <a:prstGeom prst="rect">
            <a:avLst/>
          </a:prstGeom>
        </p:spPr>
      </p:pic>
      <p:sp>
        <p:nvSpPr>
          <p:cNvPr id="2" name="Rectangle 1"/>
          <p:cNvSpPr/>
          <p:nvPr/>
        </p:nvSpPr>
        <p:spPr>
          <a:xfrm>
            <a:off x="642910" y="285729"/>
            <a:ext cx="7715304" cy="6001643"/>
          </a:xfrm>
          <a:prstGeom prst="rect">
            <a:avLst/>
          </a:prstGeom>
        </p:spPr>
        <p:txBody>
          <a:bodyPr wrap="square">
            <a:spAutoFit/>
          </a:bodyPr>
          <a:lstStyle/>
          <a:p>
            <a:r>
              <a:rPr lang="en-US" sz="2400" b="1" dirty="0"/>
              <a:t>4. Individualization </a:t>
            </a:r>
          </a:p>
          <a:p>
            <a:pPr>
              <a:buFont typeface="Arial" pitchFamily="34" charset="0"/>
              <a:buChar char="•"/>
            </a:pPr>
            <a:r>
              <a:rPr lang="en-US" sz="2400" dirty="0"/>
              <a:t>Understanding client’s unique characteristics and different methods each client.</a:t>
            </a:r>
          </a:p>
          <a:p>
            <a:endParaRPr lang="en-US" sz="2400" dirty="0"/>
          </a:p>
          <a:p>
            <a:r>
              <a:rPr lang="en-US" sz="2400" b="1" dirty="0"/>
              <a:t> 5. Confidentiality</a:t>
            </a:r>
          </a:p>
          <a:p>
            <a:pPr>
              <a:buFont typeface="Arial" pitchFamily="34" charset="0"/>
              <a:buChar char="•"/>
            </a:pPr>
            <a:r>
              <a:rPr lang="en-US" sz="2400" dirty="0"/>
              <a:t> Client should be accorded with appropriate projection, within the limits of the law, with no any harm that might result from the information given to the social worker. </a:t>
            </a:r>
          </a:p>
          <a:p>
            <a:endParaRPr lang="en-US" sz="2400" b="1" dirty="0"/>
          </a:p>
          <a:p>
            <a:r>
              <a:rPr lang="en-US" sz="2400" b="1" dirty="0"/>
              <a:t>6. Worker self-awareness</a:t>
            </a:r>
          </a:p>
          <a:p>
            <a:pPr>
              <a:buFont typeface="Arial" pitchFamily="34" charset="0"/>
              <a:buChar char="•"/>
            </a:pPr>
            <a:r>
              <a:rPr lang="en-US" sz="2400" dirty="0"/>
              <a:t>Social worker consciously examines her feelings, judgments, biases, responses whether it is professionally motivated.</a:t>
            </a:r>
          </a:p>
          <a:p>
            <a:endParaRPr lang="en-US" sz="2400" b="1" dirty="0"/>
          </a:p>
          <a:p>
            <a:r>
              <a:rPr lang="en-US" sz="2400" b="1" dirty="0"/>
              <a:t> 7. Client Worker Relationship </a:t>
            </a:r>
          </a:p>
          <a:p>
            <a:pPr>
              <a:buFont typeface="Arial" pitchFamily="34" charset="0"/>
              <a:buChar char="•"/>
            </a:pPr>
            <a:r>
              <a:rPr lang="en-US" sz="2400" dirty="0"/>
              <a:t>The client is in need of help in social functioning and the worker is in the position to help.</a:t>
            </a:r>
          </a:p>
        </p:txBody>
      </p:sp>
      <p:sp>
        <p:nvSpPr>
          <p:cNvPr id="3" name="TextBox 2"/>
          <p:cNvSpPr txBox="1"/>
          <p:nvPr/>
        </p:nvSpPr>
        <p:spPr>
          <a:xfrm flipH="1">
            <a:off x="2000232" y="357166"/>
            <a:ext cx="4673053" cy="369332"/>
          </a:xfrm>
          <a:prstGeom prst="rect">
            <a:avLst/>
          </a:prstGeom>
          <a:noFill/>
        </p:spPr>
        <p:txBody>
          <a:bodyPr wrap="square" rtlCol="0">
            <a:spAutoFit/>
          </a:bodyPr>
          <a:lstStyle/>
          <a:p>
            <a:r>
              <a:rPr lang="en-US" dirty="0">
                <a:solidFill>
                  <a:srgbClr val="FF0000"/>
                </a:solidFill>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ownload.png"/>
          <p:cNvPicPr>
            <a:picLocks noChangeAspect="1"/>
          </p:cNvPicPr>
          <p:nvPr/>
        </p:nvPicPr>
        <p:blipFill>
          <a:blip r:embed="rId2">
            <a:duotone>
              <a:schemeClr val="bg2">
                <a:shade val="45000"/>
                <a:satMod val="135000"/>
              </a:schemeClr>
              <a:prstClr val="white"/>
            </a:duotone>
          </a:blip>
          <a:stretch>
            <a:fillRect/>
          </a:stretch>
        </p:blipFill>
        <p:spPr>
          <a:xfrm>
            <a:off x="-143768" y="0"/>
            <a:ext cx="9287768" cy="6715147"/>
          </a:xfrm>
          <a:prstGeom prst="rect">
            <a:avLst/>
          </a:prstGeom>
        </p:spPr>
      </p:pic>
      <p:sp>
        <p:nvSpPr>
          <p:cNvPr id="2" name="Title 1"/>
          <p:cNvSpPr>
            <a:spLocks noGrp="1"/>
          </p:cNvSpPr>
          <p:nvPr>
            <p:ph type="title"/>
          </p:nvPr>
        </p:nvSpPr>
        <p:spPr>
          <a:xfrm>
            <a:off x="457200" y="274638"/>
            <a:ext cx="8229600" cy="654032"/>
          </a:xfrm>
        </p:spPr>
        <p:txBody>
          <a:bodyPr>
            <a:normAutofit fontScale="90000"/>
          </a:bodyPr>
          <a:lstStyle/>
          <a:p>
            <a:r>
              <a:rPr lang="en-US" dirty="0"/>
              <a:t> </a:t>
            </a: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SOCIAL WORK SUBJECT</a:t>
            </a:r>
          </a:p>
        </p:txBody>
      </p:sp>
      <p:sp>
        <p:nvSpPr>
          <p:cNvPr id="3" name="Content Placeholder 2"/>
          <p:cNvSpPr>
            <a:spLocks noGrp="1"/>
          </p:cNvSpPr>
          <p:nvPr>
            <p:ph idx="1"/>
          </p:nvPr>
        </p:nvSpPr>
        <p:spPr>
          <a:xfrm>
            <a:off x="457200" y="1000108"/>
            <a:ext cx="8472518" cy="5126055"/>
          </a:xfrm>
        </p:spPr>
        <p:txBody>
          <a:bodyPr>
            <a:normAutofit/>
          </a:bodyPr>
          <a:lstStyle/>
          <a:p>
            <a:pPr>
              <a:buNone/>
            </a:pPr>
            <a:r>
              <a:rPr lang="en-US" dirty="0"/>
              <a:t>	</a:t>
            </a:r>
          </a:p>
        </p:txBody>
      </p:sp>
      <p:sp>
        <p:nvSpPr>
          <p:cNvPr id="4" name="TextBox 3"/>
          <p:cNvSpPr txBox="1"/>
          <p:nvPr/>
        </p:nvSpPr>
        <p:spPr>
          <a:xfrm>
            <a:off x="1357290" y="1571612"/>
            <a:ext cx="184731" cy="369332"/>
          </a:xfrm>
          <a:prstGeom prst="rect">
            <a:avLst/>
          </a:prstGeom>
          <a:noFill/>
        </p:spPr>
        <p:txBody>
          <a:bodyPr wrap="none" rtlCol="0">
            <a:spAutoFit/>
          </a:bodyPr>
          <a:lstStyle/>
          <a:p>
            <a:endParaRPr lang="en-US" dirty="0"/>
          </a:p>
        </p:txBody>
      </p:sp>
      <p:sp>
        <p:nvSpPr>
          <p:cNvPr id="6" name="Rectangle 5"/>
          <p:cNvSpPr/>
          <p:nvPr/>
        </p:nvSpPr>
        <p:spPr>
          <a:xfrm>
            <a:off x="500002" y="1928802"/>
            <a:ext cx="8643998" cy="3539430"/>
          </a:xfrm>
          <a:prstGeom prst="rect">
            <a:avLst/>
          </a:prstGeom>
        </p:spPr>
        <p:txBody>
          <a:bodyPr wrap="square">
            <a:spAutoFit/>
          </a:bodyPr>
          <a:lstStyle/>
          <a:p>
            <a:pPr>
              <a:buFont typeface="Arial" pitchFamily="34" charset="0"/>
              <a:buChar char="•"/>
            </a:pPr>
            <a:r>
              <a:rPr lang="en-US" sz="2800" dirty="0"/>
              <a:t> </a:t>
            </a:r>
            <a:r>
              <a:rPr lang="en-US" sz="2800" b="1" dirty="0"/>
              <a:t>Nature and Development of Social Work.</a:t>
            </a:r>
          </a:p>
          <a:p>
            <a:pPr>
              <a:buFont typeface="Arial" pitchFamily="34" charset="0"/>
              <a:buChar char="•"/>
            </a:pPr>
            <a:endParaRPr lang="en-US" sz="2800" b="1" dirty="0"/>
          </a:p>
          <a:p>
            <a:pPr>
              <a:buFont typeface="Arial" pitchFamily="34" charset="0"/>
              <a:buChar char="•"/>
            </a:pPr>
            <a:r>
              <a:rPr lang="en-US" sz="2800" b="1" dirty="0"/>
              <a:t>  Society, Human Behavior and Communities.</a:t>
            </a:r>
          </a:p>
          <a:p>
            <a:pPr>
              <a:buFont typeface="Arial" pitchFamily="34" charset="0"/>
              <a:buChar char="•"/>
            </a:pPr>
            <a:endParaRPr lang="en-US" sz="2800" b="1" dirty="0"/>
          </a:p>
          <a:p>
            <a:pPr>
              <a:buFont typeface="Arial" pitchFamily="34" charset="0"/>
              <a:buChar char="•"/>
            </a:pPr>
            <a:r>
              <a:rPr lang="en-US" sz="2800" b="1" dirty="0"/>
              <a:t>  Social Work with Individuals and Groups.</a:t>
            </a:r>
          </a:p>
          <a:p>
            <a:pPr>
              <a:buFont typeface="Arial" pitchFamily="34" charset="0"/>
              <a:buChar char="•"/>
            </a:pPr>
            <a:endParaRPr lang="en-US" sz="2800" b="1" dirty="0"/>
          </a:p>
          <a:p>
            <a:pPr>
              <a:buFont typeface="Arial" pitchFamily="34" charset="0"/>
              <a:buChar char="•"/>
            </a:pPr>
            <a:r>
              <a:rPr lang="en-US" sz="2800" b="1" dirty="0"/>
              <a:t>  Social Work with Communities and Social Action.</a:t>
            </a:r>
          </a:p>
          <a:p>
            <a:endParaRPr lang="en-US" sz="2800" b="1" dirty="0"/>
          </a:p>
        </p:txBody>
      </p:sp>
      <p:sp>
        <p:nvSpPr>
          <p:cNvPr id="8" name="Rectangle 7"/>
          <p:cNvSpPr/>
          <p:nvPr/>
        </p:nvSpPr>
        <p:spPr>
          <a:xfrm>
            <a:off x="6000760" y="6143644"/>
            <a:ext cx="2368656" cy="461665"/>
          </a:xfrm>
          <a:prstGeom prst="rect">
            <a:avLst/>
          </a:prstGeom>
        </p:spPr>
        <p:txBody>
          <a:bodyPr wrap="square">
            <a:spAutoFit/>
          </a:bodyPr>
          <a:lstStyle/>
          <a:p>
            <a:pPr algn="r"/>
            <a:r>
              <a:rPr lang="en-US" sz="2400" b="1" dirty="0">
                <a:solidFill>
                  <a:srgbClr val="FF0000"/>
                </a:solidFill>
              </a:rPr>
              <a:t>continues...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png"/>
          <p:cNvPicPr>
            <a:picLocks noChangeAspect="1"/>
          </p:cNvPicPr>
          <p:nvPr/>
        </p:nvPicPr>
        <p:blipFill>
          <a:blip r:embed="rId2">
            <a:duotone>
              <a:schemeClr val="bg2">
                <a:shade val="45000"/>
                <a:satMod val="135000"/>
              </a:schemeClr>
              <a:prstClr val="white"/>
            </a:duotone>
          </a:blip>
          <a:stretch>
            <a:fillRect/>
          </a:stretch>
        </p:blipFill>
        <p:spPr>
          <a:xfrm>
            <a:off x="0" y="214290"/>
            <a:ext cx="9001156" cy="6500858"/>
          </a:xfrm>
          <a:prstGeom prst="rect">
            <a:avLst/>
          </a:prstGeom>
        </p:spPr>
      </p:pic>
      <p:sp>
        <p:nvSpPr>
          <p:cNvPr id="3" name="Content Placeholder 2"/>
          <p:cNvSpPr>
            <a:spLocks noGrp="1"/>
          </p:cNvSpPr>
          <p:nvPr>
            <p:ph idx="1"/>
          </p:nvPr>
        </p:nvSpPr>
        <p:spPr>
          <a:xfrm>
            <a:off x="500034" y="1000108"/>
            <a:ext cx="8229600" cy="4525963"/>
          </a:xfrm>
        </p:spPr>
        <p:txBody>
          <a:bodyPr>
            <a:normAutofit fontScale="92500" lnSpcReduction="20000"/>
          </a:bodyPr>
          <a:lstStyle/>
          <a:p>
            <a:r>
              <a:rPr lang="en-US" b="1" dirty="0"/>
              <a:t>Research in Social Work : Quantitative and Qualitative Approaches.</a:t>
            </a:r>
          </a:p>
          <a:p>
            <a:endParaRPr lang="en-US" b="1" dirty="0"/>
          </a:p>
          <a:p>
            <a:r>
              <a:rPr lang="en-US" b="1" dirty="0"/>
              <a:t>  Administration, Welfare and Development Services.</a:t>
            </a:r>
          </a:p>
          <a:p>
            <a:pPr>
              <a:buNone/>
            </a:pPr>
            <a:endParaRPr lang="en-US" b="1" dirty="0"/>
          </a:p>
          <a:p>
            <a:r>
              <a:rPr lang="en-US" b="1" dirty="0"/>
              <a:t>  Social Policy, Planning and Social Development.</a:t>
            </a:r>
          </a:p>
          <a:p>
            <a:endParaRPr lang="en-US" b="1" dirty="0"/>
          </a:p>
          <a:p>
            <a:r>
              <a:rPr lang="en-US" b="1" dirty="0"/>
              <a:t>  Indian Constitution, Social Justice, Human Rights and Social Work Practice.</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70000" lnSpcReduction="20000"/>
          </a:bodyPr>
          <a:lstStyle/>
          <a:p>
            <a:pPr algn="ctr">
              <a:buNone/>
            </a:pPr>
            <a:r>
              <a:rPr lang="en-US" sz="57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Meaning of social work</a:t>
            </a:r>
          </a:p>
          <a:p>
            <a:pPr algn="ctr">
              <a:buNone/>
            </a:pPr>
            <a:endParaRPr lang="en-US" b="1" dirty="0"/>
          </a:p>
          <a:p>
            <a:pPr>
              <a:buNone/>
            </a:pPr>
            <a:r>
              <a:rPr lang="en-US" b="1" dirty="0"/>
              <a:t>Generally accepted meaning of social work</a:t>
            </a:r>
          </a:p>
          <a:p>
            <a:pPr>
              <a:buNone/>
            </a:pPr>
            <a:endParaRPr lang="en-US" b="1" dirty="0"/>
          </a:p>
          <a:p>
            <a:r>
              <a:rPr lang="en-US" dirty="0"/>
              <a:t>Social work is a profession primarily concerned with the remedy to psycho-social</a:t>
            </a:r>
          </a:p>
          <a:p>
            <a:endParaRPr lang="en-US" dirty="0"/>
          </a:p>
          <a:p>
            <a:r>
              <a:rPr lang="en-US" dirty="0"/>
              <a:t>problems and deficiencies which exists in the relationship between the individual and his social environment. This phenomenon always existed in the society in one form or the other, but achieved its scientific basis in the last decades of 19th century.</a:t>
            </a:r>
          </a:p>
          <a:p>
            <a:endParaRPr lang="en-US" dirty="0"/>
          </a:p>
          <a:p>
            <a:r>
              <a:rPr lang="en-US" dirty="0"/>
              <a:t>Speaking in a nutshell, social work intended to assist individuals, families, social groups and communities in sorting out their personal and social problems and permanently solving those problems through a systematic process.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533400"/>
            <a:ext cx="8001000" cy="838200"/>
          </a:xfrm>
        </p:spPr>
        <p:txBody>
          <a:bodyPr>
            <a:normAutofit fontScale="90000"/>
          </a:bodyPr>
          <a:lstStyle/>
          <a:p>
            <a:r>
              <a:rPr lang="en-US" sz="3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Eminent Social Worker in India and World</a:t>
            </a:r>
            <a:br>
              <a:rPr lang="en-US" sz="3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br>
            <a:r>
              <a:rPr lang="en-US" sz="3600" dirty="0"/>
              <a:t>“Famous” Leaders</a:t>
            </a:r>
          </a:p>
        </p:txBody>
      </p:sp>
      <p:sp>
        <p:nvSpPr>
          <p:cNvPr id="3" name="Content Placeholder 2"/>
          <p:cNvSpPr>
            <a:spLocks noGrp="1"/>
          </p:cNvSpPr>
          <p:nvPr>
            <p:ph idx="1"/>
          </p:nvPr>
        </p:nvSpPr>
        <p:spPr>
          <a:xfrm>
            <a:off x="214282" y="2428868"/>
            <a:ext cx="8701118" cy="4429132"/>
          </a:xfrm>
        </p:spPr>
        <p:txBody>
          <a:bodyPr>
            <a:normAutofit fontScale="77500" lnSpcReduction="20000"/>
          </a:bodyPr>
          <a:lstStyle/>
          <a:p>
            <a:pPr>
              <a:buNone/>
            </a:pPr>
            <a:r>
              <a:rPr lang="en-US" sz="2800" b="1" dirty="0"/>
              <a:t>	 </a:t>
            </a:r>
          </a:p>
          <a:p>
            <a:pPr>
              <a:buNone/>
            </a:pPr>
            <a:r>
              <a:rPr lang="en-US" sz="2800" b="1" dirty="0"/>
              <a:t>		</a:t>
            </a:r>
            <a:r>
              <a:rPr lang="en-US" sz="3300" b="1" dirty="0">
                <a:solidFill>
                  <a:schemeClr val="accent3"/>
                </a:solidFill>
              </a:rPr>
              <a:t>Baba </a:t>
            </a:r>
            <a:r>
              <a:rPr lang="en-US" sz="3300" b="1" dirty="0" err="1">
                <a:solidFill>
                  <a:schemeClr val="accent3"/>
                </a:solidFill>
              </a:rPr>
              <a:t>Amte</a:t>
            </a:r>
            <a:r>
              <a:rPr lang="en-US" sz="3300" b="1" dirty="0">
                <a:solidFill>
                  <a:schemeClr val="accent3"/>
                </a:solidFill>
              </a:rPr>
              <a:t>	</a:t>
            </a:r>
            <a:r>
              <a:rPr lang="en-US" sz="3300" b="1" dirty="0"/>
              <a:t>		</a:t>
            </a:r>
            <a:r>
              <a:rPr lang="en-US" sz="3300" b="1" dirty="0">
                <a:solidFill>
                  <a:srgbClr val="7030A0"/>
                </a:solidFill>
              </a:rPr>
              <a:t>Mahatma Gandhi</a:t>
            </a:r>
          </a:p>
          <a:p>
            <a:pPr>
              <a:buNone/>
            </a:pPr>
            <a:r>
              <a:rPr lang="en-US" sz="3300" b="1" dirty="0">
                <a:solidFill>
                  <a:srgbClr val="00B050"/>
                </a:solidFill>
              </a:rPr>
              <a:t> </a:t>
            </a:r>
          </a:p>
          <a:p>
            <a:pPr>
              <a:buNone/>
            </a:pPr>
            <a:r>
              <a:rPr lang="en-US" sz="3300" b="1" dirty="0"/>
              <a:t>			</a:t>
            </a:r>
            <a:r>
              <a:rPr lang="en-US" sz="3300" b="1" dirty="0">
                <a:solidFill>
                  <a:srgbClr val="0070C0"/>
                </a:solidFill>
              </a:rPr>
              <a:t>Dalai Lama</a:t>
            </a:r>
          </a:p>
          <a:p>
            <a:pPr>
              <a:buNone/>
            </a:pPr>
            <a:r>
              <a:rPr lang="en-US" sz="3300" b="1" dirty="0"/>
              <a:t>			   	                   Dr. B. R. </a:t>
            </a:r>
            <a:r>
              <a:rPr lang="en-US" sz="3300" b="1" dirty="0" err="1"/>
              <a:t>Ambedkar</a:t>
            </a:r>
            <a:r>
              <a:rPr lang="en-US" sz="3300" b="1" dirty="0"/>
              <a:t>			</a:t>
            </a:r>
            <a:r>
              <a:rPr lang="en-US" sz="3300" b="1" dirty="0">
                <a:solidFill>
                  <a:srgbClr val="00B0F0"/>
                </a:solidFill>
              </a:rPr>
              <a:t>Mother Teresa</a:t>
            </a:r>
          </a:p>
          <a:p>
            <a:pPr>
              <a:buNone/>
            </a:pPr>
            <a:r>
              <a:rPr lang="en-US" sz="3300" b="1" dirty="0">
                <a:solidFill>
                  <a:srgbClr val="00B0F0"/>
                </a:solidFill>
              </a:rPr>
              <a:t>				</a:t>
            </a:r>
            <a:r>
              <a:rPr lang="en-US" sz="3300" b="1" dirty="0">
                <a:solidFill>
                  <a:srgbClr val="D6BB1C"/>
                </a:solidFill>
              </a:rPr>
              <a:t>Rev. Martin Luther King, Jr.</a:t>
            </a:r>
          </a:p>
          <a:p>
            <a:pPr>
              <a:buNone/>
            </a:pPr>
            <a:r>
              <a:rPr lang="en-US" sz="3300" b="1" dirty="0">
                <a:solidFill>
                  <a:srgbClr val="FF0000"/>
                </a:solidFill>
              </a:rPr>
              <a:t>Walt Disney</a:t>
            </a:r>
          </a:p>
          <a:p>
            <a:pPr>
              <a:buNone/>
            </a:pPr>
            <a:r>
              <a:rPr lang="en-US" sz="3300" b="1" dirty="0"/>
              <a:t>			</a:t>
            </a:r>
            <a:r>
              <a:rPr lang="en-US" sz="3300" b="1" dirty="0" err="1"/>
              <a:t>Jyotiba</a:t>
            </a:r>
            <a:r>
              <a:rPr lang="en-US" sz="3300" b="1" dirty="0"/>
              <a:t> </a:t>
            </a:r>
            <a:r>
              <a:rPr lang="en-US" sz="3300" b="1" dirty="0" err="1"/>
              <a:t>Phule</a:t>
            </a:r>
            <a:r>
              <a:rPr lang="en-US" sz="3300" b="1" dirty="0"/>
              <a:t>           	</a:t>
            </a:r>
            <a:r>
              <a:rPr lang="en-US" sz="3300" b="1" u="sng" dirty="0">
                <a:solidFill>
                  <a:srgbClr val="FFC000"/>
                </a:solidFill>
              </a:rPr>
              <a:t>Raja Ram Mohan Roy</a:t>
            </a:r>
            <a:r>
              <a:rPr lang="en-US" sz="3300" b="1" dirty="0">
                <a:solidFill>
                  <a:srgbClr val="FFC000"/>
                </a:solidFill>
              </a:rPr>
              <a:t> </a:t>
            </a:r>
            <a:r>
              <a:rPr lang="en-US" sz="3300" b="1" dirty="0">
                <a:solidFill>
                  <a:srgbClr val="92D050"/>
                </a:solidFill>
              </a:rPr>
              <a:t>	</a:t>
            </a:r>
          </a:p>
          <a:p>
            <a:pPr>
              <a:buNone/>
            </a:pPr>
            <a:endParaRPr lang="en-US" sz="3300" b="1" dirty="0">
              <a:solidFill>
                <a:srgbClr val="92D050"/>
              </a:solidFill>
            </a:endParaRPr>
          </a:p>
          <a:p>
            <a:pPr>
              <a:buNone/>
            </a:pPr>
            <a:r>
              <a:rPr lang="en-US" sz="3300" b="1" dirty="0">
                <a:solidFill>
                  <a:srgbClr val="92D050"/>
                </a:solidFill>
              </a:rPr>
              <a:t>            	</a:t>
            </a:r>
            <a:r>
              <a:rPr lang="en-US" sz="3300" b="1" dirty="0">
                <a:solidFill>
                  <a:srgbClr val="0070C0"/>
                </a:solidFill>
              </a:rPr>
              <a:t>Rosa Parks      </a:t>
            </a:r>
            <a:endParaRPr lang="en-US" sz="3300" b="1" dirty="0">
              <a:solidFill>
                <a:srgbClr val="92D050"/>
              </a:solidFill>
            </a:endParaRPr>
          </a:p>
        </p:txBody>
      </p:sp>
      <p:sp>
        <p:nvSpPr>
          <p:cNvPr id="5" name="TextBox 4"/>
          <p:cNvSpPr txBox="1"/>
          <p:nvPr/>
        </p:nvSpPr>
        <p:spPr>
          <a:xfrm>
            <a:off x="571472" y="1785926"/>
            <a:ext cx="7972452" cy="646331"/>
          </a:xfrm>
          <a:prstGeom prst="rect">
            <a:avLst/>
          </a:prstGeom>
          <a:solidFill>
            <a:srgbClr val="CE7124"/>
          </a:solidFill>
          <a:ln>
            <a:solidFill>
              <a:schemeClr val="bg1"/>
            </a:solidFill>
          </a:ln>
        </p:spPr>
        <p:txBody>
          <a:bodyPr wrap="square" rtlCol="0">
            <a:spAutoFit/>
          </a:bodyPr>
          <a:lstStyle/>
          <a:p>
            <a:r>
              <a:rPr lang="en-US" sz="1800" dirty="0">
                <a:solidFill>
                  <a:schemeClr val="bg1"/>
                </a:solidFill>
              </a:rPr>
              <a:t>Presidents, patriots, world leaders, inventors, explorers, educators, authors, religious leaders, activists</a:t>
            </a:r>
            <a:endParaRPr lang="en-US" sz="1800" baseline="30000" dirty="0">
              <a:solidFill>
                <a:schemeClr val="bg1"/>
              </a:solidFill>
            </a:endParaRPr>
          </a:p>
        </p:txBody>
      </p:sp>
    </p:spTree>
    <p:extLst>
      <p:ext uri="{BB962C8B-B14F-4D97-AF65-F5344CB8AC3E}">
        <p14:creationId xmlns:p14="http://schemas.microsoft.com/office/powerpoint/2010/main" val="3447619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428604"/>
            <a:ext cx="8229600" cy="1143000"/>
          </a:xfrm>
        </p:spPr>
        <p:txBody>
          <a:bodyPr>
            <a:normAutofit/>
          </a:bodyPr>
          <a:lstStyle/>
          <a:p>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Raja Ram Mohan Roy</a:t>
            </a:r>
          </a:p>
        </p:txBody>
      </p:sp>
      <p:sp>
        <p:nvSpPr>
          <p:cNvPr id="3" name="Content Placeholder 2"/>
          <p:cNvSpPr>
            <a:spLocks noGrp="1"/>
          </p:cNvSpPr>
          <p:nvPr>
            <p:ph sz="half" idx="1"/>
          </p:nvPr>
        </p:nvSpPr>
        <p:spPr>
          <a:xfrm>
            <a:off x="500034" y="3357562"/>
            <a:ext cx="8501122" cy="3286148"/>
          </a:xfrm>
        </p:spPr>
        <p:txBody>
          <a:bodyPr>
            <a:noAutofit/>
          </a:bodyPr>
          <a:lstStyle/>
          <a:p>
            <a:pPr fontAlgn="base">
              <a:buNone/>
            </a:pPr>
            <a:r>
              <a:rPr lang="en-US" sz="1600" b="1" dirty="0"/>
              <a:t>	</a:t>
            </a:r>
            <a:r>
              <a:rPr lang="en-US" sz="2000" b="1" dirty="0"/>
              <a:t>Raja Ram Mohan Roy was popularly known as the 'Father of Indian Renaissance ' was born on 22nd May 1772 in a Brahmin family in Bengal. He founded the </a:t>
            </a:r>
            <a:r>
              <a:rPr lang="en-US" sz="2000" b="1" dirty="0" err="1"/>
              <a:t>Atmiya</a:t>
            </a:r>
            <a:r>
              <a:rPr lang="en-US" sz="2000" b="1" dirty="0"/>
              <a:t> </a:t>
            </a:r>
            <a:r>
              <a:rPr lang="en-US" sz="2000" b="1" dirty="0" err="1"/>
              <a:t>Sabha</a:t>
            </a:r>
            <a:r>
              <a:rPr lang="en-US" sz="2000" b="1" dirty="0"/>
              <a:t> in 1815 and the </a:t>
            </a:r>
            <a:r>
              <a:rPr lang="en-US" sz="2000" b="1" dirty="0" err="1"/>
              <a:t>Brahmo</a:t>
            </a:r>
            <a:r>
              <a:rPr lang="en-US" sz="2000" b="1" dirty="0"/>
              <a:t> </a:t>
            </a:r>
            <a:r>
              <a:rPr lang="en-US" sz="2000" b="1" dirty="0" err="1"/>
              <a:t>Samaj</a:t>
            </a:r>
            <a:r>
              <a:rPr lang="en-US" sz="2000" b="1" dirty="0"/>
              <a:t> on 20th August 1828. Through these Institutions he fought against Orthodox Hindus and the fanatic Christian Missionaries.</a:t>
            </a:r>
          </a:p>
          <a:p>
            <a:pPr fontAlgn="base">
              <a:buNone/>
            </a:pPr>
            <a:r>
              <a:rPr lang="en-US" sz="2000" b="1" dirty="0"/>
              <a:t>	He was against of Sati system, Polygamy, Child marriage, Caste system and </a:t>
            </a:r>
            <a:r>
              <a:rPr lang="en-US" sz="2000" b="1" dirty="0" err="1"/>
              <a:t>Untouchability</a:t>
            </a:r>
            <a:r>
              <a:rPr lang="en-US" sz="2000" b="1" dirty="0"/>
              <a:t>. He was the great supporter of Inter-caste marriage, women education, Widow remarriages etc. Ram Mohan started publishing Newspapers and Magazines for which he was called the 'Father of Indian Journalism'.</a:t>
            </a:r>
          </a:p>
        </p:txBody>
      </p:sp>
      <p:pic>
        <p:nvPicPr>
          <p:cNvPr id="5" name="Content Placeholder 4" descr="download (6).jpg"/>
          <p:cNvPicPr>
            <a:picLocks noGrp="1" noChangeAspect="1"/>
          </p:cNvPicPr>
          <p:nvPr>
            <p:ph sz="half" idx="2"/>
          </p:nvPr>
        </p:nvPicPr>
        <p:blipFill>
          <a:blip r:embed="rId2"/>
          <a:stretch>
            <a:fillRect/>
          </a:stretch>
        </p:blipFill>
        <p:spPr>
          <a:xfrm>
            <a:off x="2786050" y="1357298"/>
            <a:ext cx="3286148" cy="2000264"/>
          </a:xfrm>
          <a:prstGeom prst="ellipse">
            <a:avLst/>
          </a:prstGeom>
          <a:ln>
            <a:noFill/>
          </a:ln>
          <a:effectLst>
            <a:softEdge rad="112500"/>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Ishwar</a:t>
            </a:r>
            <a:r>
              <a:rPr lang="en-US" dirty="0"/>
              <a:t> Chandra </a:t>
            </a:r>
            <a:r>
              <a:rPr lang="en-US" dirty="0" err="1"/>
              <a:t>Vidyasagar</a:t>
            </a:r>
            <a:r>
              <a:rPr lang="en-US" dirty="0"/>
              <a:t> </a:t>
            </a:r>
            <a:br>
              <a:rPr lang="en-US" dirty="0"/>
            </a:br>
            <a:endParaRPr lang="en-US" dirty="0"/>
          </a:p>
        </p:txBody>
      </p:sp>
      <p:sp>
        <p:nvSpPr>
          <p:cNvPr id="3" name="Text Placeholder 2"/>
          <p:cNvSpPr>
            <a:spLocks noGrp="1"/>
          </p:cNvSpPr>
          <p:nvPr>
            <p:ph type="body" idx="1"/>
          </p:nvPr>
        </p:nvSpPr>
        <p:spPr>
          <a:xfrm>
            <a:off x="357158" y="1571612"/>
            <a:ext cx="4040188" cy="639762"/>
          </a:xfrm>
        </p:spPr>
        <p:txBody>
          <a:bodyPr/>
          <a:lstStyle/>
          <a:p>
            <a:r>
              <a:rPr lang="en-US" dirty="0"/>
              <a:t> </a:t>
            </a:r>
          </a:p>
        </p:txBody>
      </p:sp>
      <p:sp>
        <p:nvSpPr>
          <p:cNvPr id="4" name="Content Placeholder 3"/>
          <p:cNvSpPr>
            <a:spLocks noGrp="1"/>
          </p:cNvSpPr>
          <p:nvPr>
            <p:ph sz="half" idx="2"/>
          </p:nvPr>
        </p:nvSpPr>
        <p:spPr>
          <a:xfrm>
            <a:off x="285720" y="1285860"/>
            <a:ext cx="4786346" cy="5286411"/>
          </a:xfrm>
        </p:spPr>
        <p:txBody>
          <a:bodyPr>
            <a:normAutofit fontScale="77500" lnSpcReduction="20000"/>
          </a:bodyPr>
          <a:lstStyle/>
          <a:p>
            <a:pPr>
              <a:buNone/>
            </a:pPr>
            <a:r>
              <a:rPr lang="en-US" b="1" dirty="0"/>
              <a:t> </a:t>
            </a:r>
          </a:p>
          <a:p>
            <a:pPr>
              <a:buNone/>
            </a:pPr>
            <a:r>
              <a:rPr lang="en-US" dirty="0"/>
              <a:t>	</a:t>
            </a:r>
            <a:r>
              <a:rPr lang="en-US" sz="3000" dirty="0"/>
              <a:t>He was born in 1820. He was a writer, a great philosopher, translator, educator and so more. </a:t>
            </a:r>
            <a:r>
              <a:rPr lang="en-US" sz="3000" dirty="0" err="1"/>
              <a:t>Ishwar</a:t>
            </a:r>
            <a:r>
              <a:rPr lang="en-US" sz="3000" dirty="0"/>
              <a:t> Chandra </a:t>
            </a:r>
            <a:r>
              <a:rPr lang="en-US" sz="3000" dirty="0" err="1"/>
              <a:t>Vidyasagar</a:t>
            </a:r>
            <a:r>
              <a:rPr lang="en-US" sz="3000" dirty="0"/>
              <a:t> was known by the pillars of the</a:t>
            </a:r>
            <a:r>
              <a:rPr lang="en-US" sz="3000" b="1" dirty="0"/>
              <a:t> “Bengal Renaissance”.</a:t>
            </a:r>
            <a:r>
              <a:rPr lang="en-US" sz="3000" dirty="0"/>
              <a:t> In Bengal, </a:t>
            </a:r>
            <a:r>
              <a:rPr lang="en-US" sz="3000" dirty="0" err="1"/>
              <a:t>Vidyasagar</a:t>
            </a:r>
            <a:r>
              <a:rPr lang="en-US" sz="3000" dirty="0"/>
              <a:t> brought a revolution in the education system. </a:t>
            </a:r>
          </a:p>
          <a:p>
            <a:pPr>
              <a:buNone/>
            </a:pPr>
            <a:r>
              <a:rPr lang="en-US" sz="3000" dirty="0"/>
              <a:t>	</a:t>
            </a:r>
          </a:p>
          <a:p>
            <a:pPr>
              <a:buNone/>
            </a:pPr>
            <a:r>
              <a:rPr lang="en-US" sz="3000" dirty="0"/>
              <a:t>	He fought for the betterment of the status of the woman in India. He brought a revolution in the widow system and supported the widow remarriage. He closed his eyes in 1891.</a:t>
            </a:r>
          </a:p>
          <a:p>
            <a:pPr>
              <a:buNone/>
            </a:pPr>
            <a:endParaRPr lang="en-US" dirty="0"/>
          </a:p>
        </p:txBody>
      </p:sp>
      <p:pic>
        <p:nvPicPr>
          <p:cNvPr id="7" name="Content Placeholder 6" descr="images.jpg"/>
          <p:cNvPicPr>
            <a:picLocks noGrp="1" noChangeAspect="1"/>
          </p:cNvPicPr>
          <p:nvPr>
            <p:ph sz="quarter" idx="4"/>
          </p:nvPr>
        </p:nvPicPr>
        <p:blipFill>
          <a:blip r:embed="rId2"/>
          <a:stretch>
            <a:fillRect/>
          </a:stretch>
        </p:blipFill>
        <p:spPr>
          <a:xfrm flipH="1">
            <a:off x="5214942" y="1428736"/>
            <a:ext cx="3357586" cy="3857652"/>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388491156.jpg"/>
          <p:cNvPicPr>
            <a:picLocks noGrp="1" noChangeAspect="1"/>
          </p:cNvPicPr>
          <p:nvPr>
            <p:ph sz="half" idx="2"/>
          </p:nvPr>
        </p:nvPicPr>
        <p:blipFill>
          <a:blip r:embed="rId2"/>
          <a:stretch>
            <a:fillRect/>
          </a:stretch>
        </p:blipFill>
        <p:spPr>
          <a:xfrm>
            <a:off x="642910" y="571480"/>
            <a:ext cx="7972452" cy="5857916"/>
          </a:xfrm>
          <a:prstGeom prst="rect">
            <a:avLst/>
          </a:prstGeom>
          <a:ln>
            <a:noFill/>
          </a:ln>
          <a:effectLst>
            <a:softEdge rad="112500"/>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Dr. B. R. </a:t>
            </a:r>
            <a:r>
              <a:rPr lang="en-US" b="1" dirty="0" err="1">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Ambedkar</a:t>
            </a: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pic>
        <p:nvPicPr>
          <p:cNvPr id="7" name="Content Placeholder 6" descr="download.jpg"/>
          <p:cNvPicPr>
            <a:picLocks noGrp="1" noChangeAspect="1"/>
          </p:cNvPicPr>
          <p:nvPr>
            <p:ph sz="half" idx="2"/>
          </p:nvPr>
        </p:nvPicPr>
        <p:blipFill>
          <a:blip r:embed="rId2"/>
          <a:stretch>
            <a:fillRect/>
          </a:stretch>
        </p:blipFill>
        <p:spPr>
          <a:xfrm>
            <a:off x="285720" y="1714488"/>
            <a:ext cx="2643206" cy="3786214"/>
          </a:xfrm>
        </p:spPr>
      </p:pic>
      <p:sp>
        <p:nvSpPr>
          <p:cNvPr id="6" name="Content Placeholder 5"/>
          <p:cNvSpPr>
            <a:spLocks noGrp="1"/>
          </p:cNvSpPr>
          <p:nvPr>
            <p:ph sz="quarter" idx="4"/>
          </p:nvPr>
        </p:nvSpPr>
        <p:spPr>
          <a:xfrm>
            <a:off x="3000365" y="1285860"/>
            <a:ext cx="5686436" cy="4840303"/>
          </a:xfrm>
        </p:spPr>
        <p:txBody>
          <a:bodyPr>
            <a:normAutofit fontScale="25000" lnSpcReduction="20000"/>
          </a:bodyPr>
          <a:lstStyle/>
          <a:p>
            <a:pPr>
              <a:buNone/>
            </a:pPr>
            <a:r>
              <a:rPr lang="en-US" b="1" dirty="0"/>
              <a:t> </a:t>
            </a:r>
          </a:p>
          <a:p>
            <a:pPr>
              <a:buNone/>
            </a:pPr>
            <a:r>
              <a:rPr lang="en-US" dirty="0"/>
              <a:t>	</a:t>
            </a:r>
            <a:r>
              <a:rPr lang="en-US" sz="8000" b="1" dirty="0"/>
              <a:t>Born-1981 Death-1956</a:t>
            </a:r>
          </a:p>
          <a:p>
            <a:pPr>
              <a:buNone/>
            </a:pPr>
            <a:endParaRPr lang="en-US" sz="8000" b="1" dirty="0"/>
          </a:p>
          <a:p>
            <a:pPr>
              <a:buNone/>
            </a:pPr>
            <a:r>
              <a:rPr lang="en-US" sz="8000" b="1" dirty="0"/>
              <a:t>	Dr. </a:t>
            </a:r>
            <a:r>
              <a:rPr lang="en-US" sz="8000" b="1" dirty="0" err="1"/>
              <a:t>Bhimrao</a:t>
            </a:r>
            <a:r>
              <a:rPr lang="en-US" sz="8000" b="1" dirty="0"/>
              <a:t> RAMJI AMBEDKAR was an Indian social reformer who was an eminent political leader, Indian jurist, economist. He had a given precious contribution in the Indian constitution. We can say his pillar of the Indian constitution. He was belonging to a low caste family in the Hindu religion. </a:t>
            </a:r>
          </a:p>
          <a:p>
            <a:pPr>
              <a:buNone/>
            </a:pPr>
            <a:r>
              <a:rPr lang="en-US" sz="8000" b="1" dirty="0"/>
              <a:t>	</a:t>
            </a:r>
          </a:p>
          <a:p>
            <a:pPr>
              <a:buNone/>
            </a:pPr>
            <a:r>
              <a:rPr lang="en-US" sz="8000" b="1" dirty="0"/>
              <a:t>	He fought for the reforms against social discrimination and the Hindu caste system. Dr. B. R. </a:t>
            </a:r>
            <a:r>
              <a:rPr lang="en-US" sz="8000" b="1" dirty="0" err="1"/>
              <a:t>Ambedkar</a:t>
            </a:r>
            <a:r>
              <a:rPr lang="en-US" sz="8000" b="1" dirty="0"/>
              <a:t> has been awarded the Bharat </a:t>
            </a:r>
            <a:r>
              <a:rPr lang="en-US" sz="8000" b="1" dirty="0" err="1"/>
              <a:t>Ratna</a:t>
            </a:r>
            <a:r>
              <a:rPr lang="en-US" sz="8000" b="1" dirty="0"/>
              <a:t> award which is the highest Indian civilian award for his outstanding performance in the social reformation in India.</a:t>
            </a:r>
          </a:p>
          <a:p>
            <a:br>
              <a:rPr lang="en-US" dirty="0"/>
            </a:br>
            <a:br>
              <a:rPr lang="en-US" dirty="0"/>
            </a:br>
            <a:r>
              <a:rPr lang="en-US" dirty="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Baba </a:t>
            </a:r>
            <a:r>
              <a:rPr lang="en-US" b="1" dirty="0" err="1">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Amte</a:t>
            </a: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4" name="Content Placeholder 3"/>
          <p:cNvSpPr>
            <a:spLocks noGrp="1"/>
          </p:cNvSpPr>
          <p:nvPr>
            <p:ph sz="half" idx="2"/>
          </p:nvPr>
        </p:nvSpPr>
        <p:spPr>
          <a:xfrm>
            <a:off x="457200" y="1357299"/>
            <a:ext cx="4757742" cy="5357850"/>
          </a:xfrm>
        </p:spPr>
        <p:txBody>
          <a:bodyPr>
            <a:normAutofit fontScale="47500" lnSpcReduction="20000"/>
          </a:bodyPr>
          <a:lstStyle/>
          <a:p>
            <a:pPr>
              <a:buNone/>
            </a:pPr>
            <a:r>
              <a:rPr lang="en-US" b="1" dirty="0"/>
              <a:t>	</a:t>
            </a:r>
            <a:r>
              <a:rPr lang="en-US" sz="4200" b="1" dirty="0"/>
              <a:t>One of the prominent social reformers of modern India was the Baba </a:t>
            </a:r>
            <a:r>
              <a:rPr lang="en-US" sz="4200" b="1" dirty="0" err="1"/>
              <a:t>Amte</a:t>
            </a:r>
            <a:r>
              <a:rPr lang="en-US" sz="4200" b="1" dirty="0"/>
              <a:t>. He was born in the Maharashtra, </a:t>
            </a:r>
            <a:r>
              <a:rPr lang="en-US" sz="4200" b="1" dirty="0" err="1"/>
              <a:t>Wardha</a:t>
            </a:r>
            <a:r>
              <a:rPr lang="en-US" sz="4200" b="1" dirty="0"/>
              <a:t> District on 26 December 1914. His important contribution to Indian society is his work for the care and rehabilitation of the people who suffer from leprosy. </a:t>
            </a:r>
          </a:p>
          <a:p>
            <a:pPr>
              <a:buNone/>
            </a:pPr>
            <a:endParaRPr lang="en-US" sz="4200" b="1" dirty="0"/>
          </a:p>
          <a:p>
            <a:pPr>
              <a:buNone/>
            </a:pPr>
            <a:r>
              <a:rPr lang="en-US" sz="4200" b="1" dirty="0"/>
              <a:t>	His father was work for the British Government, he was the British Government officer. So his family was a wealthy family and he got a luxurious life from his childhood. But Baba </a:t>
            </a:r>
            <a:r>
              <a:rPr lang="en-US" sz="4200" b="1" dirty="0" err="1"/>
              <a:t>Amte</a:t>
            </a:r>
            <a:r>
              <a:rPr lang="en-US" sz="4200" b="1" dirty="0"/>
              <a:t> was a person who mingles in all castes and religions people. He tried spreading awareness about the leprosy disease.</a:t>
            </a:r>
          </a:p>
        </p:txBody>
      </p:sp>
      <p:pic>
        <p:nvPicPr>
          <p:cNvPr id="7" name="Content Placeholder 6" descr="download (1).jpg"/>
          <p:cNvPicPr>
            <a:picLocks noGrp="1" noChangeAspect="1"/>
          </p:cNvPicPr>
          <p:nvPr>
            <p:ph sz="quarter" idx="4"/>
          </p:nvPr>
        </p:nvPicPr>
        <p:blipFill>
          <a:blip r:embed="rId2"/>
          <a:stretch>
            <a:fillRect/>
          </a:stretch>
        </p:blipFill>
        <p:spPr>
          <a:xfrm flipH="1">
            <a:off x="5500694" y="1785926"/>
            <a:ext cx="3143274" cy="3714776"/>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ther-Teresa-Quotes1.jpg"/>
          <p:cNvPicPr>
            <a:picLocks noChangeAspect="1"/>
          </p:cNvPicPr>
          <p:nvPr/>
        </p:nvPicPr>
        <p:blipFill>
          <a:blip r:embed="rId2"/>
          <a:stretch>
            <a:fillRect/>
          </a:stretch>
        </p:blipFill>
        <p:spPr>
          <a:xfrm>
            <a:off x="571472" y="571480"/>
            <a:ext cx="7858148" cy="5372104"/>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r>
              <a:rPr lang="en-US" dirty="0"/>
              <a:t> </a:t>
            </a: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Mother Teresa</a:t>
            </a:r>
          </a:p>
        </p:txBody>
      </p:sp>
      <p:sp>
        <p:nvSpPr>
          <p:cNvPr id="4" name="Content Placeholder 3"/>
          <p:cNvSpPr>
            <a:spLocks noGrp="1"/>
          </p:cNvSpPr>
          <p:nvPr>
            <p:ph sz="half" idx="2"/>
          </p:nvPr>
        </p:nvSpPr>
        <p:spPr>
          <a:xfrm>
            <a:off x="142844" y="785794"/>
            <a:ext cx="5929354" cy="5786478"/>
          </a:xfrm>
        </p:spPr>
        <p:txBody>
          <a:bodyPr>
            <a:noAutofit/>
          </a:bodyPr>
          <a:lstStyle/>
          <a:p>
            <a:pPr>
              <a:buNone/>
            </a:pPr>
            <a:r>
              <a:rPr lang="en-US" sz="800" b="1" dirty="0"/>
              <a:t> </a:t>
            </a:r>
          </a:p>
          <a:p>
            <a:pPr>
              <a:buNone/>
            </a:pPr>
            <a:r>
              <a:rPr lang="en-US" sz="800" dirty="0"/>
              <a:t>	</a:t>
            </a:r>
            <a:r>
              <a:rPr lang="en-US" b="1" dirty="0"/>
              <a:t>Birth – 1910   Death – 1997</a:t>
            </a:r>
          </a:p>
          <a:p>
            <a:pPr>
              <a:buNone/>
            </a:pPr>
            <a:r>
              <a:rPr lang="en-US" b="1" dirty="0"/>
              <a:t>	The founder of Missionaries of Charity is a great lady and a great Roman Catholic nun, Saint Mother Teresa. The full name of mother Teresa is Agnes </a:t>
            </a:r>
            <a:r>
              <a:rPr lang="en-US" b="1" dirty="0" err="1"/>
              <a:t>Gonxha</a:t>
            </a:r>
            <a:r>
              <a:rPr lang="en-US" b="1" dirty="0"/>
              <a:t> </a:t>
            </a:r>
            <a:r>
              <a:rPr lang="en-US" b="1" dirty="0" err="1"/>
              <a:t>Bojaxhiu</a:t>
            </a:r>
            <a:r>
              <a:rPr lang="en-US" b="1" dirty="0"/>
              <a:t>. She was born on the 26th August in 1910 in Skopje, Macedonia. </a:t>
            </a:r>
          </a:p>
          <a:p>
            <a:pPr>
              <a:buNone/>
            </a:pPr>
            <a:r>
              <a:rPr lang="en-US" b="1" dirty="0"/>
              <a:t>	The Nobel Peace Prize is awarded her for great works in 1979. She devoted her life to caring and serving poor people as well as the needy people. Her mission started in 1948 in India, Calcutta.  “Missionaries of Charity”– where the group of sisters works dedicatedly who always ready to serve the poor people.</a:t>
            </a:r>
          </a:p>
          <a:p>
            <a:pPr>
              <a:buNone/>
            </a:pPr>
            <a:endParaRPr lang="en-US" dirty="0"/>
          </a:p>
          <a:p>
            <a:pPr>
              <a:buNone/>
            </a:pPr>
            <a:r>
              <a:rPr lang="en-US" dirty="0"/>
              <a:t>	 </a:t>
            </a:r>
          </a:p>
          <a:p>
            <a:pPr>
              <a:buNone/>
            </a:pPr>
            <a:endParaRPr lang="en-US" sz="800" dirty="0"/>
          </a:p>
        </p:txBody>
      </p:sp>
      <p:pic>
        <p:nvPicPr>
          <p:cNvPr id="7" name="Content Placeholder 6" descr="download (3).jpg"/>
          <p:cNvPicPr>
            <a:picLocks noGrp="1" noChangeAspect="1"/>
          </p:cNvPicPr>
          <p:nvPr>
            <p:ph sz="quarter" idx="4"/>
          </p:nvPr>
        </p:nvPicPr>
        <p:blipFill>
          <a:blip r:embed="rId2"/>
          <a:stretch>
            <a:fillRect/>
          </a:stretch>
        </p:blipFill>
        <p:spPr>
          <a:xfrm>
            <a:off x="6000760" y="1142984"/>
            <a:ext cx="2948020" cy="5182416"/>
          </a:xfrm>
        </p:spPr>
      </p:pic>
      <p:sp>
        <p:nvSpPr>
          <p:cNvPr id="8" name="TextBox 7"/>
          <p:cNvSpPr txBox="1"/>
          <p:nvPr/>
        </p:nvSpPr>
        <p:spPr>
          <a:xfrm>
            <a:off x="357158" y="4826675"/>
            <a:ext cx="8572560" cy="369332"/>
          </a:xfrm>
          <a:prstGeom prst="rect">
            <a:avLst/>
          </a:prstGeom>
          <a:noFill/>
        </p:spPr>
        <p:txBody>
          <a:bodyPr wrap="square" rtlCol="0">
            <a:spAutoFit/>
          </a:bodyPr>
          <a:lstStyle/>
          <a:p>
            <a:r>
              <a:rPr lang="en-US" dirty="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Jyotiba</a:t>
            </a: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b="1" dirty="0" err="1">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Phule</a:t>
            </a: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3" name="Content Placeholder 2"/>
          <p:cNvSpPr>
            <a:spLocks noGrp="1"/>
          </p:cNvSpPr>
          <p:nvPr>
            <p:ph sz="half" idx="1"/>
          </p:nvPr>
        </p:nvSpPr>
        <p:spPr>
          <a:xfrm>
            <a:off x="142844" y="1214422"/>
            <a:ext cx="6357982" cy="5786478"/>
          </a:xfrm>
        </p:spPr>
        <p:txBody>
          <a:bodyPr>
            <a:noAutofit/>
          </a:bodyPr>
          <a:lstStyle/>
          <a:p>
            <a:pPr>
              <a:buNone/>
            </a:pPr>
            <a:r>
              <a:rPr lang="en-US" sz="2000" b="1" dirty="0"/>
              <a:t> 	</a:t>
            </a:r>
            <a:r>
              <a:rPr lang="en-US" sz="1800" b="1" dirty="0"/>
              <a:t>Birth-1827 Death-1890</a:t>
            </a:r>
          </a:p>
          <a:p>
            <a:pPr>
              <a:buNone/>
            </a:pPr>
            <a:r>
              <a:rPr lang="en-US" sz="1800" b="1" dirty="0"/>
              <a:t>	The full name of </a:t>
            </a:r>
            <a:r>
              <a:rPr lang="en-US" sz="1800" b="1" dirty="0" err="1"/>
              <a:t>Jyotiba</a:t>
            </a:r>
            <a:r>
              <a:rPr lang="en-US" sz="1800" b="1" dirty="0"/>
              <a:t> </a:t>
            </a:r>
            <a:r>
              <a:rPr lang="en-US" sz="1800" b="1" dirty="0" err="1"/>
              <a:t>Phule</a:t>
            </a:r>
            <a:r>
              <a:rPr lang="en-US" sz="1800" b="1" dirty="0"/>
              <a:t> is </a:t>
            </a:r>
            <a:r>
              <a:rPr lang="en-US" sz="1800" b="1" dirty="0" err="1"/>
              <a:t>Jyotirao</a:t>
            </a:r>
            <a:r>
              <a:rPr lang="en-US" sz="1800" b="1" dirty="0"/>
              <a:t> </a:t>
            </a:r>
            <a:r>
              <a:rPr lang="en-US" sz="1800" b="1" dirty="0" err="1"/>
              <a:t>Govindrao</a:t>
            </a:r>
            <a:r>
              <a:rPr lang="en-US" sz="1800" b="1" dirty="0"/>
              <a:t> </a:t>
            </a:r>
            <a:r>
              <a:rPr lang="en-US" sz="1800" b="1" dirty="0" err="1"/>
              <a:t>Phule</a:t>
            </a:r>
            <a:r>
              <a:rPr lang="en-US" sz="1800" b="1" dirty="0"/>
              <a:t>. He was born on 11 April 1827 in Maharashtra, </a:t>
            </a:r>
            <a:r>
              <a:rPr lang="en-US" sz="1800" b="1" dirty="0" err="1"/>
              <a:t>Satara</a:t>
            </a:r>
            <a:r>
              <a:rPr lang="en-US" sz="1800" b="1" dirty="0"/>
              <a:t> district in a family of vegetable vendors. Due to the family’s poor condition, he could not able to complete his education but later he completed his education with the help of a few people who knew his potential.</a:t>
            </a:r>
          </a:p>
          <a:p>
            <a:pPr>
              <a:buNone/>
            </a:pPr>
            <a:r>
              <a:rPr lang="en-US" sz="1800" b="1" dirty="0"/>
              <a:t>	At the age of 12, he married with the girl whose name is </a:t>
            </a:r>
            <a:r>
              <a:rPr lang="en-US" sz="1800" b="1" dirty="0" err="1"/>
              <a:t>Savitribai</a:t>
            </a:r>
            <a:r>
              <a:rPr lang="en-US" sz="1800" b="1" dirty="0"/>
              <a:t> </a:t>
            </a:r>
            <a:r>
              <a:rPr lang="en-US" sz="1800" b="1" dirty="0" err="1"/>
              <a:t>Phule</a:t>
            </a:r>
            <a:r>
              <a:rPr lang="en-US" sz="1800" b="1" dirty="0"/>
              <a:t>. He realized the caste discrimination and he began to fight against it. Thomas Paine, The Rights of Man writers motivated him to fight against the social evils such as caste system, </a:t>
            </a:r>
            <a:r>
              <a:rPr lang="en-US" sz="1800" b="1" dirty="0" err="1"/>
              <a:t>untouchability</a:t>
            </a:r>
            <a:r>
              <a:rPr lang="en-US" sz="1800" b="1" dirty="0"/>
              <a:t>, women’s pathetic condition. He was the first person who fights and supports the women’s education and his first disciple was his wife herself. He formed the </a:t>
            </a:r>
            <a:r>
              <a:rPr lang="en-US" sz="1800" b="1" dirty="0" err="1"/>
              <a:t>Satyashodhak</a:t>
            </a:r>
            <a:r>
              <a:rPr lang="en-US" sz="1800" b="1" dirty="0"/>
              <a:t> </a:t>
            </a:r>
            <a:r>
              <a:rPr lang="en-US" sz="1800" b="1" dirty="0" err="1"/>
              <a:t>Samaj</a:t>
            </a:r>
            <a:r>
              <a:rPr lang="en-US" sz="1800" b="1" dirty="0"/>
              <a:t> which is the Society of Truth Seekers. The objective of </a:t>
            </a:r>
            <a:r>
              <a:rPr lang="en-US" sz="1800" b="1" dirty="0" err="1"/>
              <a:t>Satyashodhak</a:t>
            </a:r>
            <a:r>
              <a:rPr lang="en-US" sz="1800" b="1" dirty="0"/>
              <a:t> </a:t>
            </a:r>
            <a:r>
              <a:rPr lang="en-US" sz="1800" b="1" dirty="0" err="1"/>
              <a:t>Samaj</a:t>
            </a:r>
            <a:r>
              <a:rPr lang="en-US" sz="1800" b="1" dirty="0"/>
              <a:t> was to create a just social order free of discrimination on the basis of caste. He closes his eyes on November 28, 1890.</a:t>
            </a:r>
          </a:p>
        </p:txBody>
      </p:sp>
      <p:pic>
        <p:nvPicPr>
          <p:cNvPr id="5" name="Content Placeholder 4" descr="download (4).jpg"/>
          <p:cNvPicPr>
            <a:picLocks noGrp="1" noChangeAspect="1"/>
          </p:cNvPicPr>
          <p:nvPr>
            <p:ph sz="half" idx="2"/>
          </p:nvPr>
        </p:nvPicPr>
        <p:blipFill>
          <a:blip r:embed="rId2"/>
          <a:srcRect l="15152" r="15151"/>
          <a:stretch>
            <a:fillRect/>
          </a:stretch>
        </p:blipFill>
        <p:spPr>
          <a:xfrm>
            <a:off x="6572264" y="1428736"/>
            <a:ext cx="2428892" cy="4500594"/>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hatma-Gandhi-quotes-be-the-change.jpg"/>
          <p:cNvPicPr>
            <a:picLocks noChangeAspect="1"/>
          </p:cNvPicPr>
          <p:nvPr/>
        </p:nvPicPr>
        <p:blipFill>
          <a:blip r:embed="rId2"/>
          <a:stretch>
            <a:fillRect/>
          </a:stretch>
        </p:blipFill>
        <p:spPr>
          <a:xfrm>
            <a:off x="714348" y="571480"/>
            <a:ext cx="7572428" cy="571504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Definition of social work</a:t>
            </a:r>
          </a:p>
        </p:txBody>
      </p:sp>
      <p:sp>
        <p:nvSpPr>
          <p:cNvPr id="3" name="Content Placeholder 2"/>
          <p:cNvSpPr>
            <a:spLocks noGrp="1"/>
          </p:cNvSpPr>
          <p:nvPr>
            <p:ph idx="1"/>
          </p:nvPr>
        </p:nvSpPr>
        <p:spPr/>
        <p:txBody>
          <a:bodyPr>
            <a:noAutofit/>
          </a:bodyPr>
          <a:lstStyle/>
          <a:p>
            <a:pPr>
              <a:buNone/>
            </a:pPr>
            <a:r>
              <a:rPr lang="en-US" sz="2400" b="1" dirty="0"/>
              <a:t>	“That in all things.” “Social work as a professional activity of helping individuals, groups or communities enhance or restore their capacity for social functioning and creating societal conditions favorable to the goal.”</a:t>
            </a:r>
          </a:p>
          <a:p>
            <a:pPr>
              <a:buNone/>
            </a:pPr>
            <a:r>
              <a:rPr lang="en-US" sz="2400" dirty="0"/>
              <a:t>           --- National Association of Social Workers, United States</a:t>
            </a:r>
          </a:p>
          <a:p>
            <a:pPr>
              <a:buNone/>
            </a:pPr>
            <a:endParaRPr lang="en-US" sz="2400" b="1" dirty="0"/>
          </a:p>
          <a:p>
            <a:pPr>
              <a:buNone/>
            </a:pPr>
            <a:r>
              <a:rPr lang="en-US" sz="2400" b="1" dirty="0"/>
              <a:t>	“Social work as a field within human services and a part of services of the government. It considers social work as an important service to the society focusing on the individuals and families in need.” </a:t>
            </a:r>
          </a:p>
          <a:p>
            <a:pPr>
              <a:buNone/>
            </a:pPr>
            <a:r>
              <a:rPr lang="en-US" sz="2400" dirty="0"/>
              <a:t>          -- United Nations Economic, Social and Cultural 	Organization, 2000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Mahatma Gandhi</a:t>
            </a:r>
          </a:p>
        </p:txBody>
      </p:sp>
      <p:pic>
        <p:nvPicPr>
          <p:cNvPr id="5" name="Content Placeholder 4" descr="images (1).jpg"/>
          <p:cNvPicPr>
            <a:picLocks noGrp="1" noChangeAspect="1"/>
          </p:cNvPicPr>
          <p:nvPr>
            <p:ph sz="half" idx="1"/>
          </p:nvPr>
        </p:nvPicPr>
        <p:blipFill>
          <a:blip r:embed="rId2"/>
          <a:srcRect l="20833" r="21667"/>
          <a:stretch>
            <a:fillRect/>
          </a:stretch>
        </p:blipFill>
        <p:spPr>
          <a:xfrm>
            <a:off x="500034" y="1500174"/>
            <a:ext cx="3143272" cy="4429156"/>
          </a:xfrm>
        </p:spPr>
      </p:pic>
      <p:sp>
        <p:nvSpPr>
          <p:cNvPr id="4" name="Content Placeholder 3"/>
          <p:cNvSpPr>
            <a:spLocks noGrp="1"/>
          </p:cNvSpPr>
          <p:nvPr>
            <p:ph sz="half" idx="2"/>
          </p:nvPr>
        </p:nvSpPr>
        <p:spPr>
          <a:xfrm>
            <a:off x="3929058" y="1600200"/>
            <a:ext cx="4757742" cy="4525963"/>
          </a:xfrm>
        </p:spPr>
        <p:txBody>
          <a:bodyPr>
            <a:normAutofit fontScale="92500" lnSpcReduction="20000"/>
          </a:bodyPr>
          <a:lstStyle/>
          <a:p>
            <a:pPr>
              <a:buNone/>
            </a:pPr>
            <a:r>
              <a:rPr lang="en-US" b="1" dirty="0"/>
              <a:t> 	Birth -1869   Death – 1948</a:t>
            </a:r>
          </a:p>
          <a:p>
            <a:pPr>
              <a:buNone/>
            </a:pPr>
            <a:r>
              <a:rPr lang="en-US" b="1" dirty="0"/>
              <a:t>	The full name of Mahatma Gandhi is Mohandas </a:t>
            </a:r>
            <a:r>
              <a:rPr lang="en-US" b="1" dirty="0" err="1"/>
              <a:t>Karamchand</a:t>
            </a:r>
            <a:r>
              <a:rPr lang="en-US" b="1" dirty="0"/>
              <a:t> Gandhi. He had done a lot of struggles in the independence movement. </a:t>
            </a:r>
          </a:p>
          <a:p>
            <a:pPr>
              <a:buNone/>
            </a:pPr>
            <a:r>
              <a:rPr lang="en-US" b="1" dirty="0"/>
              <a:t>	He was the pioneer of Satyagraha and he was a devotee of non-violence. Mahatma Gandhi was also called as the Father of The Nation. He fought against poverty, woman’s rights, etc.</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lide_20.jpg"/>
          <p:cNvPicPr>
            <a:picLocks noGrp="1" noChangeAspect="1"/>
          </p:cNvPicPr>
          <p:nvPr>
            <p:ph sz="half" idx="1"/>
          </p:nvPr>
        </p:nvPicPr>
        <p:blipFill>
          <a:blip r:embed="rId2"/>
          <a:srcRect t="10090"/>
          <a:stretch>
            <a:fillRect/>
          </a:stretch>
        </p:blipFill>
        <p:spPr>
          <a:xfrm>
            <a:off x="915924" y="500042"/>
            <a:ext cx="7370852" cy="6143668"/>
          </a:xfr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Dalai Lama</a:t>
            </a:r>
          </a:p>
        </p:txBody>
      </p:sp>
      <p:sp>
        <p:nvSpPr>
          <p:cNvPr id="3" name="Content Placeholder 2"/>
          <p:cNvSpPr>
            <a:spLocks noGrp="1"/>
          </p:cNvSpPr>
          <p:nvPr>
            <p:ph sz="half" idx="1"/>
          </p:nvPr>
        </p:nvSpPr>
        <p:spPr>
          <a:xfrm>
            <a:off x="-142908" y="1600201"/>
            <a:ext cx="6643734" cy="3686188"/>
          </a:xfrm>
        </p:spPr>
        <p:txBody>
          <a:bodyPr>
            <a:normAutofit fontScale="47500" lnSpcReduction="20000"/>
          </a:bodyPr>
          <a:lstStyle/>
          <a:p>
            <a:pPr>
              <a:buNone/>
            </a:pPr>
            <a:r>
              <a:rPr lang="en-US" b="1" dirty="0"/>
              <a:t>	</a:t>
            </a:r>
            <a:r>
              <a:rPr lang="en-US" sz="3500" dirty="0"/>
              <a:t>He is the </a:t>
            </a:r>
            <a:r>
              <a:rPr lang="en-US" sz="3500" b="1" dirty="0"/>
              <a:t>fourteenth leader </a:t>
            </a:r>
            <a:r>
              <a:rPr lang="en-US" sz="3500" dirty="0"/>
              <a:t>in a line of Buddhist spiritual and political leaders of Tibet. Born on 6 July 1935 to a farming family in northeastern </a:t>
            </a:r>
            <a:r>
              <a:rPr lang="en-US" sz="3500" dirty="0" err="1"/>
              <a:t>Tibet.Age</a:t>
            </a:r>
            <a:r>
              <a:rPr lang="en-US" sz="3500" dirty="0"/>
              <a:t> two: </a:t>
            </a:r>
            <a:r>
              <a:rPr lang="en-US" sz="3500" dirty="0" err="1"/>
              <a:t>recognised</a:t>
            </a:r>
            <a:r>
              <a:rPr lang="en-US" sz="3500" dirty="0"/>
              <a:t> as the incarnation of the 13th Dalai </a:t>
            </a:r>
            <a:r>
              <a:rPr lang="en-US" sz="3500" dirty="0" err="1"/>
              <a:t>Lama.He</a:t>
            </a:r>
            <a:r>
              <a:rPr lang="en-US" sz="3500" dirty="0"/>
              <a:t> began his monastic education at the age of six.</a:t>
            </a:r>
          </a:p>
          <a:p>
            <a:pPr>
              <a:buNone/>
            </a:pPr>
            <a:endParaRPr lang="en-US" sz="3500" b="1" dirty="0"/>
          </a:p>
          <a:p>
            <a:pPr>
              <a:buNone/>
            </a:pPr>
            <a:r>
              <a:rPr lang="en-US" sz="3500" b="1" dirty="0"/>
              <a:t>	Leadership and exile</a:t>
            </a:r>
          </a:p>
          <a:p>
            <a:pPr>
              <a:buNone/>
            </a:pPr>
            <a:r>
              <a:rPr lang="en-US" sz="3500" b="1" dirty="0"/>
              <a:t>	</a:t>
            </a:r>
            <a:r>
              <a:rPr lang="en-US" sz="3500" dirty="0"/>
              <a:t>1950- His Holiness was called upon to assume full political power after China’s invasion of Tibet in 1949.</a:t>
            </a:r>
          </a:p>
          <a:p>
            <a:pPr>
              <a:buNone/>
            </a:pPr>
            <a:r>
              <a:rPr lang="en-US" sz="3500" dirty="0"/>
              <a:t>	1954-He went to Beijing for peace talks with Mao Zedong, a Chinese Communist Leader.</a:t>
            </a:r>
          </a:p>
          <a:p>
            <a:pPr>
              <a:buNone/>
            </a:pPr>
            <a:r>
              <a:rPr lang="en-US" sz="3500" dirty="0"/>
              <a:t>	1959- His Holiness was forced to escape in </a:t>
            </a:r>
            <a:r>
              <a:rPr lang="en-US" sz="3500" dirty="0" err="1"/>
              <a:t>exile.Since</a:t>
            </a:r>
            <a:r>
              <a:rPr lang="en-US" sz="3500" dirty="0"/>
              <a:t> then he has been living in Northern India ,the seat of the Tibetan political administration in </a:t>
            </a:r>
            <a:r>
              <a:rPr lang="en-US" sz="3500" dirty="0" err="1"/>
              <a:t>exile.He</a:t>
            </a:r>
            <a:r>
              <a:rPr lang="en-US" sz="3500" dirty="0"/>
              <a:t> has appealed to the United Nations on the question of Tibet. The General Assembly adopted three resolutions on Tibet in 1959,1961 and 1965.</a:t>
            </a:r>
          </a:p>
          <a:p>
            <a:pPr>
              <a:buNone/>
            </a:pPr>
            <a:endParaRPr lang="en-US" b="1" dirty="0"/>
          </a:p>
        </p:txBody>
      </p:sp>
      <p:pic>
        <p:nvPicPr>
          <p:cNvPr id="5" name="Content Placeholder 4" descr="download (9).jpg"/>
          <p:cNvPicPr>
            <a:picLocks noGrp="1" noChangeAspect="1"/>
          </p:cNvPicPr>
          <p:nvPr>
            <p:ph sz="half" idx="2"/>
          </p:nvPr>
        </p:nvPicPr>
        <p:blipFill>
          <a:blip r:embed="rId2"/>
          <a:stretch>
            <a:fillRect/>
          </a:stretch>
        </p:blipFill>
        <p:spPr>
          <a:xfrm>
            <a:off x="6572264" y="1643050"/>
            <a:ext cx="1971675" cy="2324100"/>
          </a:xfrm>
        </p:spPr>
      </p:pic>
      <p:sp>
        <p:nvSpPr>
          <p:cNvPr id="6" name="TextBox 5"/>
          <p:cNvSpPr txBox="1"/>
          <p:nvPr/>
        </p:nvSpPr>
        <p:spPr>
          <a:xfrm>
            <a:off x="285688" y="5214950"/>
            <a:ext cx="8858312" cy="1477328"/>
          </a:xfrm>
          <a:prstGeom prst="rect">
            <a:avLst/>
          </a:prstGeom>
          <a:noFill/>
        </p:spPr>
        <p:txBody>
          <a:bodyPr wrap="square" rtlCol="0">
            <a:spAutoFit/>
          </a:bodyPr>
          <a:lstStyle/>
          <a:p>
            <a:pPr>
              <a:buNone/>
            </a:pPr>
            <a:r>
              <a:rPr lang="en-US" b="1" dirty="0"/>
              <a:t>“Free Tibet”</a:t>
            </a:r>
          </a:p>
          <a:p>
            <a:pPr>
              <a:buNone/>
            </a:pPr>
            <a:r>
              <a:rPr lang="en-US" dirty="0"/>
              <a:t>	1963 : His Holiness presented a draft of democratic constitution for Tibet. May 1990: First time, the people of Tibet elected the political leadership.1992: As leader of Tibet, the Dalai Lama issued guidelines for a future free Tibet.</a:t>
            </a:r>
            <a:br>
              <a:rPr lang="en-US" dirty="0"/>
            </a:br>
            <a:r>
              <a:rPr lang="en-US" dirty="0"/>
              <a:t>1989: Awarder the Noble Peace Prize for his non-violent struggle in the liberation of Tibet.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Medha</a:t>
            </a: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b="1" dirty="0" err="1">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Patkar</a:t>
            </a: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3" name="Content Placeholder 2"/>
          <p:cNvSpPr>
            <a:spLocks noGrp="1"/>
          </p:cNvSpPr>
          <p:nvPr>
            <p:ph sz="half" idx="1"/>
          </p:nvPr>
        </p:nvSpPr>
        <p:spPr>
          <a:xfrm>
            <a:off x="0" y="1600200"/>
            <a:ext cx="5214942" cy="5257800"/>
          </a:xfrm>
        </p:spPr>
        <p:txBody>
          <a:bodyPr>
            <a:normAutofit fontScale="62500" lnSpcReduction="20000"/>
          </a:bodyPr>
          <a:lstStyle/>
          <a:p>
            <a:pPr fontAlgn="base">
              <a:buNone/>
            </a:pPr>
            <a:r>
              <a:rPr lang="en-US" sz="3800" b="1" dirty="0"/>
              <a:t>	</a:t>
            </a:r>
            <a:r>
              <a:rPr lang="en-US" sz="3800" b="1" dirty="0" err="1"/>
              <a:t>Medha</a:t>
            </a:r>
            <a:r>
              <a:rPr lang="en-US" sz="3800" b="1" dirty="0"/>
              <a:t> </a:t>
            </a:r>
            <a:r>
              <a:rPr lang="en-US" sz="3800" b="1" dirty="0" err="1"/>
              <a:t>Patkar</a:t>
            </a:r>
            <a:r>
              <a:rPr lang="en-US" sz="3800" b="1" dirty="0"/>
              <a:t> was born in Mumbai. On 28 March 2006, </a:t>
            </a:r>
            <a:r>
              <a:rPr lang="en-US" sz="3800" b="1" dirty="0" err="1"/>
              <a:t>Patkar</a:t>
            </a:r>
            <a:r>
              <a:rPr lang="en-US" sz="3800" b="1" dirty="0"/>
              <a:t> started a hunger-strike to protest against the decision of the authorities to raise the height of the Narmada Dam. She ended her 20-day fast on 17 April 2006, after the Supreme Court of India refused the Narmada </a:t>
            </a:r>
            <a:r>
              <a:rPr lang="en-US" sz="3800" b="1" dirty="0" err="1"/>
              <a:t>Bachao</a:t>
            </a:r>
            <a:r>
              <a:rPr lang="en-US" sz="3800" b="1" dirty="0"/>
              <a:t> </a:t>
            </a:r>
            <a:r>
              <a:rPr lang="en-US" sz="3800" b="1" dirty="0" err="1"/>
              <a:t>Andolan's</a:t>
            </a:r>
            <a:r>
              <a:rPr lang="en-US" sz="3800" b="1" dirty="0"/>
              <a:t> appeal to stop the construction of the dam.</a:t>
            </a:r>
            <a:br>
              <a:rPr lang="en-US" sz="3800" b="1" dirty="0"/>
            </a:br>
            <a:br>
              <a:rPr lang="en-US" sz="3800" b="1" dirty="0"/>
            </a:br>
            <a:r>
              <a:rPr lang="en-US" sz="3800" b="1" dirty="0"/>
              <a:t>She was held by the police at </a:t>
            </a:r>
            <a:r>
              <a:rPr lang="en-US" sz="3800" b="1" dirty="0" err="1"/>
              <a:t>Singur</a:t>
            </a:r>
            <a:r>
              <a:rPr lang="en-US" sz="3800" b="1" dirty="0"/>
              <a:t> on 2 December 2006 after protesting against the acquisition of farmland. She is a great social Reformer &amp; social Activist.</a:t>
            </a:r>
          </a:p>
          <a:p>
            <a:endParaRPr lang="en-US" dirty="0"/>
          </a:p>
        </p:txBody>
      </p:sp>
      <p:pic>
        <p:nvPicPr>
          <p:cNvPr id="5" name="Content Placeholder 4" descr="download (7).jpg"/>
          <p:cNvPicPr>
            <a:picLocks noGrp="1" noChangeAspect="1"/>
          </p:cNvPicPr>
          <p:nvPr>
            <p:ph sz="half" idx="2"/>
          </p:nvPr>
        </p:nvPicPr>
        <p:blipFill>
          <a:blip r:embed="rId2"/>
          <a:stretch>
            <a:fillRect/>
          </a:stretch>
        </p:blipFill>
        <p:spPr>
          <a:xfrm>
            <a:off x="5286380" y="1500174"/>
            <a:ext cx="3338523" cy="4214842"/>
          </a:xfr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Justice </a:t>
            </a:r>
            <a:r>
              <a:rPr lang="en-US" b="1" dirty="0" err="1">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Mahadev</a:t>
            </a: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b="1" dirty="0" err="1">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Govind</a:t>
            </a: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b="1" dirty="0" err="1">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Ranade</a:t>
            </a: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3" name="Content Placeholder 2"/>
          <p:cNvSpPr>
            <a:spLocks noGrp="1"/>
          </p:cNvSpPr>
          <p:nvPr>
            <p:ph sz="half" idx="1"/>
          </p:nvPr>
        </p:nvSpPr>
        <p:spPr>
          <a:xfrm>
            <a:off x="0" y="1285860"/>
            <a:ext cx="5715008" cy="5857916"/>
          </a:xfrm>
        </p:spPr>
        <p:txBody>
          <a:bodyPr>
            <a:normAutofit fontScale="47500" lnSpcReduction="20000"/>
          </a:bodyPr>
          <a:lstStyle/>
          <a:p>
            <a:pPr fontAlgn="base">
              <a:buNone/>
            </a:pPr>
            <a:r>
              <a:rPr lang="en-US" sz="4500" b="1" u="sng" dirty="0"/>
              <a:t>	</a:t>
            </a:r>
            <a:r>
              <a:rPr lang="en-US" sz="4500" b="1" dirty="0"/>
              <a:t>Justice </a:t>
            </a:r>
            <a:r>
              <a:rPr lang="en-US" sz="4500" b="1" dirty="0" err="1"/>
              <a:t>Mahadev</a:t>
            </a:r>
            <a:r>
              <a:rPr lang="en-US" sz="4500" b="1" dirty="0"/>
              <a:t> </a:t>
            </a:r>
            <a:r>
              <a:rPr lang="en-US" sz="4500" b="1" dirty="0" err="1"/>
              <a:t>Govind</a:t>
            </a:r>
            <a:r>
              <a:rPr lang="en-US" sz="4500" b="1" dirty="0"/>
              <a:t> </a:t>
            </a:r>
            <a:r>
              <a:rPr lang="en-US" sz="4500" b="1" dirty="0" err="1"/>
              <a:t>Ranade</a:t>
            </a:r>
            <a:r>
              <a:rPr lang="en-US" sz="4500" b="1" dirty="0"/>
              <a:t> was a distinguished judge, writer cum social reformer of India during the pre-independence era. Justice </a:t>
            </a:r>
            <a:r>
              <a:rPr lang="en-US" sz="4500" b="1" dirty="0" err="1"/>
              <a:t>Mahadev</a:t>
            </a:r>
            <a:r>
              <a:rPr lang="en-US" sz="4500" b="1" dirty="0"/>
              <a:t> </a:t>
            </a:r>
            <a:r>
              <a:rPr lang="en-US" sz="4500" b="1" dirty="0" err="1"/>
              <a:t>Govind</a:t>
            </a:r>
            <a:r>
              <a:rPr lang="en-US" sz="4500" b="1" dirty="0"/>
              <a:t> </a:t>
            </a:r>
            <a:r>
              <a:rPr lang="en-US" sz="4500" b="1" dirty="0" err="1"/>
              <a:t>Ranade</a:t>
            </a:r>
            <a:r>
              <a:rPr lang="en-US" sz="4500" b="1" dirty="0"/>
              <a:t> was a judge, politician, writer cum reformer of India. Politically, </a:t>
            </a:r>
            <a:r>
              <a:rPr lang="en-US" sz="4500" b="1" dirty="0" err="1"/>
              <a:t>Ranade</a:t>
            </a:r>
            <a:r>
              <a:rPr lang="en-US" sz="4500" b="1" dirty="0"/>
              <a:t> established the Poona </a:t>
            </a:r>
            <a:r>
              <a:rPr lang="en-US" sz="4500" b="1" dirty="0" err="1"/>
              <a:t>Sarvajanik</a:t>
            </a:r>
            <a:r>
              <a:rPr lang="en-US" sz="4500" b="1" dirty="0"/>
              <a:t> </a:t>
            </a:r>
            <a:r>
              <a:rPr lang="en-US" sz="4500" b="1" dirty="0" err="1"/>
              <a:t>Sabha</a:t>
            </a:r>
            <a:r>
              <a:rPr lang="en-US" sz="4500" b="1" dirty="0"/>
              <a:t> and was also among those who played a phenomenal role in setting up the Indian National Congress party. Justice </a:t>
            </a:r>
            <a:r>
              <a:rPr lang="en-US" sz="4500" b="1" dirty="0" err="1"/>
              <a:t>Mahadev</a:t>
            </a:r>
            <a:r>
              <a:rPr lang="en-US" sz="4500" b="1" dirty="0"/>
              <a:t> </a:t>
            </a:r>
            <a:r>
              <a:rPr lang="en-US" sz="4500" b="1" dirty="0" err="1"/>
              <a:t>Govind</a:t>
            </a:r>
            <a:r>
              <a:rPr lang="en-US" sz="4500" b="1" dirty="0"/>
              <a:t> </a:t>
            </a:r>
            <a:r>
              <a:rPr lang="en-US" sz="4500" b="1" dirty="0" err="1"/>
              <a:t>Ranade</a:t>
            </a:r>
            <a:r>
              <a:rPr lang="en-US" sz="4500" b="1" dirty="0"/>
              <a:t> was also an active reformer.</a:t>
            </a:r>
            <a:br>
              <a:rPr lang="en-US" sz="4500" b="1" dirty="0"/>
            </a:br>
            <a:br>
              <a:rPr lang="en-US" sz="4500" b="1" dirty="0"/>
            </a:br>
            <a:r>
              <a:rPr lang="en-US" sz="4500" b="1" dirty="0"/>
              <a:t>He set up the Social Conference movement, which worked against infant marriages, widows remarriage, spending heavily in marriages and other social functions. </a:t>
            </a:r>
            <a:r>
              <a:rPr lang="en-US" sz="4500" b="1" dirty="0" err="1"/>
              <a:t>Ranade</a:t>
            </a:r>
            <a:r>
              <a:rPr lang="en-US" sz="4500" b="1" dirty="0"/>
              <a:t> advocated for widow remarriage and female education.</a:t>
            </a:r>
          </a:p>
        </p:txBody>
      </p:sp>
      <p:pic>
        <p:nvPicPr>
          <p:cNvPr id="5" name="Content Placeholder 4" descr="download (8).jpg"/>
          <p:cNvPicPr>
            <a:picLocks noGrp="1" noChangeAspect="1"/>
          </p:cNvPicPr>
          <p:nvPr>
            <p:ph sz="half" idx="2"/>
          </p:nvPr>
        </p:nvPicPr>
        <p:blipFill>
          <a:blip r:embed="rId2"/>
          <a:stretch>
            <a:fillRect/>
          </a:stretch>
        </p:blipFill>
        <p:spPr>
          <a:xfrm>
            <a:off x="5786446" y="1428736"/>
            <a:ext cx="2928957" cy="4286280"/>
          </a:xfr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Social Work Intervention </a:t>
            </a:r>
          </a:p>
        </p:txBody>
      </p:sp>
      <p:sp>
        <p:nvSpPr>
          <p:cNvPr id="3" name="Content Placeholder 2"/>
          <p:cNvSpPr>
            <a:spLocks noGrp="1"/>
          </p:cNvSpPr>
          <p:nvPr>
            <p:ph idx="1"/>
          </p:nvPr>
        </p:nvSpPr>
        <p:spPr/>
        <p:txBody>
          <a:bodyPr>
            <a:normAutofit fontScale="92500" lnSpcReduction="20000"/>
          </a:bodyPr>
          <a:lstStyle/>
          <a:p>
            <a:r>
              <a:rPr lang="en-US" b="1" dirty="0"/>
              <a:t>Child Welfare Youth </a:t>
            </a:r>
          </a:p>
          <a:p>
            <a:r>
              <a:rPr lang="en-US" b="1" dirty="0"/>
              <a:t>Welfare Women Welfare </a:t>
            </a:r>
          </a:p>
          <a:p>
            <a:r>
              <a:rPr lang="en-US" b="1" dirty="0"/>
              <a:t>Welfare of the Aged and Infirm </a:t>
            </a:r>
          </a:p>
          <a:p>
            <a:pPr fontAlgn="base"/>
            <a:r>
              <a:rPr lang="en-US" b="1" dirty="0"/>
              <a:t>Welfare Service for the Handicapped </a:t>
            </a:r>
          </a:p>
          <a:p>
            <a:pPr fontAlgn="base"/>
            <a:r>
              <a:rPr lang="en-US" b="1" dirty="0"/>
              <a:t>Social </a:t>
            </a:r>
            <a:r>
              <a:rPr lang="en-US" b="1" dirty="0" err="1"/>
              <a:t>defence</a:t>
            </a:r>
            <a:r>
              <a:rPr lang="en-US" b="1" dirty="0"/>
              <a:t> Community </a:t>
            </a:r>
          </a:p>
          <a:p>
            <a:r>
              <a:rPr lang="en-US" b="1" dirty="0"/>
              <a:t>Welfare - Medical and Psychiatric Social Work </a:t>
            </a:r>
          </a:p>
          <a:p>
            <a:r>
              <a:rPr lang="en-US" sz="3000" b="1" dirty="0"/>
              <a:t>Industrial</a:t>
            </a:r>
            <a:r>
              <a:rPr lang="en-US" b="1" dirty="0"/>
              <a:t> Social Work</a:t>
            </a:r>
          </a:p>
          <a:p>
            <a:r>
              <a:rPr lang="en-US" b="1" dirty="0"/>
              <a:t>Public Assistance</a:t>
            </a:r>
          </a:p>
          <a:p>
            <a:r>
              <a:rPr lang="en-US" b="1" dirty="0"/>
              <a:t>Social Insurance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7158" y="2000240"/>
            <a:ext cx="4357718" cy="5355312"/>
          </a:xfrm>
          <a:prstGeom prst="rect">
            <a:avLst/>
          </a:prstGeom>
          <a:noFill/>
        </p:spPr>
        <p:txBody>
          <a:bodyPr wrap="square" rtlCol="0">
            <a:spAutoFit/>
          </a:bodyPr>
          <a:lstStyle/>
          <a:p>
            <a:pPr>
              <a:buFont typeface="Wingdings" pitchFamily="2" charset="2"/>
              <a:buChar char="Ø"/>
            </a:pPr>
            <a:r>
              <a:rPr lang="en-IN" sz="3600" b="1" dirty="0"/>
              <a:t>   Mental Health</a:t>
            </a:r>
          </a:p>
          <a:p>
            <a:pPr>
              <a:buFont typeface="Wingdings" pitchFamily="2" charset="2"/>
              <a:buChar char="Ø"/>
            </a:pPr>
            <a:r>
              <a:rPr lang="en-IN" sz="3600" b="1" dirty="0"/>
              <a:t>  </a:t>
            </a:r>
            <a:r>
              <a:rPr lang="en-IN" sz="2800" b="1" dirty="0"/>
              <a:t>Disaster</a:t>
            </a:r>
            <a:r>
              <a:rPr lang="en-IN" sz="3600" b="1" dirty="0"/>
              <a:t> </a:t>
            </a:r>
            <a:r>
              <a:rPr lang="en-IN" sz="3600" b="1" dirty="0" err="1"/>
              <a:t>Rellef</a:t>
            </a:r>
            <a:r>
              <a:rPr lang="en-IN" sz="3600" b="1" dirty="0"/>
              <a:t> </a:t>
            </a:r>
          </a:p>
          <a:p>
            <a:pPr>
              <a:buFont typeface="Wingdings" pitchFamily="2" charset="2"/>
              <a:buChar char="Ø"/>
            </a:pPr>
            <a:r>
              <a:rPr lang="en-IN" sz="3600" b="1" dirty="0"/>
              <a:t>  Foster Care </a:t>
            </a:r>
          </a:p>
          <a:p>
            <a:pPr>
              <a:buFont typeface="Wingdings" pitchFamily="2" charset="2"/>
              <a:buChar char="Ø"/>
            </a:pPr>
            <a:r>
              <a:rPr lang="en-IN" sz="3600" b="1" dirty="0"/>
              <a:t>  Crisis Intervention </a:t>
            </a:r>
          </a:p>
          <a:p>
            <a:pPr>
              <a:buFont typeface="Wingdings" pitchFamily="2" charset="2"/>
              <a:buChar char="Ø"/>
            </a:pPr>
            <a:r>
              <a:rPr lang="en-IN" sz="3600" b="1" dirty="0"/>
              <a:t>  </a:t>
            </a:r>
            <a:r>
              <a:rPr lang="en-IN" sz="3600" b="1" dirty="0" err="1"/>
              <a:t>Derontology</a:t>
            </a:r>
            <a:endParaRPr lang="en-IN" sz="3600" b="1" dirty="0"/>
          </a:p>
          <a:p>
            <a:pPr>
              <a:buFont typeface="Wingdings" pitchFamily="2" charset="2"/>
              <a:buChar char="Ø"/>
            </a:pPr>
            <a:r>
              <a:rPr lang="en-IN" sz="3600" b="1" dirty="0"/>
              <a:t>  Child Abuse </a:t>
            </a:r>
          </a:p>
          <a:p>
            <a:pPr>
              <a:buFont typeface="Wingdings" pitchFamily="2" charset="2"/>
              <a:buChar char="Ø"/>
            </a:pPr>
            <a:r>
              <a:rPr lang="en-IN" sz="3600" b="1" dirty="0"/>
              <a:t>  Substance Abuse</a:t>
            </a:r>
          </a:p>
          <a:p>
            <a:pPr>
              <a:buFont typeface="Wingdings" pitchFamily="2" charset="2"/>
              <a:buChar char="Ø"/>
            </a:pPr>
            <a:r>
              <a:rPr lang="en-IN" sz="3600" b="1" dirty="0"/>
              <a:t>  Family Planning  </a:t>
            </a:r>
          </a:p>
          <a:p>
            <a:endParaRPr lang="en-IN" dirty="0"/>
          </a:p>
          <a:p>
            <a:r>
              <a:rPr lang="en-IN" dirty="0"/>
              <a:t> </a:t>
            </a:r>
          </a:p>
          <a:p>
            <a:endParaRPr lang="en-US" dirty="0"/>
          </a:p>
        </p:txBody>
      </p:sp>
      <p:sp>
        <p:nvSpPr>
          <p:cNvPr id="5" name="TextBox 4"/>
          <p:cNvSpPr txBox="1"/>
          <p:nvPr/>
        </p:nvSpPr>
        <p:spPr>
          <a:xfrm>
            <a:off x="4643438" y="2000240"/>
            <a:ext cx="4500562" cy="4585871"/>
          </a:xfrm>
          <a:prstGeom prst="rect">
            <a:avLst/>
          </a:prstGeom>
          <a:noFill/>
        </p:spPr>
        <p:txBody>
          <a:bodyPr wrap="square" rtlCol="0">
            <a:spAutoFit/>
          </a:bodyPr>
          <a:lstStyle/>
          <a:p>
            <a:pPr>
              <a:buFont typeface="Wingdings" pitchFamily="2" charset="2"/>
              <a:buChar char="Ø"/>
            </a:pPr>
            <a:r>
              <a:rPr lang="en-IN" sz="3600" b="1" dirty="0"/>
              <a:t>  </a:t>
            </a:r>
            <a:r>
              <a:rPr lang="en-IN" sz="3200" b="1" dirty="0"/>
              <a:t>Corrections </a:t>
            </a:r>
          </a:p>
          <a:p>
            <a:pPr>
              <a:buFont typeface="Wingdings" pitchFamily="2" charset="2"/>
              <a:buChar char="Ø"/>
            </a:pPr>
            <a:r>
              <a:rPr lang="en-IN" sz="3200" b="1" dirty="0"/>
              <a:t>  Private Practice</a:t>
            </a:r>
          </a:p>
          <a:p>
            <a:pPr>
              <a:buFont typeface="Wingdings" pitchFamily="2" charset="2"/>
              <a:buChar char="Ø"/>
            </a:pPr>
            <a:r>
              <a:rPr lang="en-IN" sz="3200" b="1" dirty="0"/>
              <a:t>  Social Work Research Planning &amp; Policy </a:t>
            </a:r>
          </a:p>
          <a:p>
            <a:pPr>
              <a:buFont typeface="Wingdings" pitchFamily="2" charset="2"/>
              <a:buChar char="Ø"/>
            </a:pPr>
            <a:r>
              <a:rPr lang="en-IN" sz="3200" b="1" dirty="0"/>
              <a:t>  Occupational Social Work</a:t>
            </a:r>
          </a:p>
          <a:p>
            <a:pPr>
              <a:buFont typeface="Wingdings" pitchFamily="2" charset="2"/>
              <a:buChar char="Ø"/>
            </a:pPr>
            <a:r>
              <a:rPr lang="en-IN" sz="3200" b="1" dirty="0"/>
              <a:t>  Domestic Violence</a:t>
            </a:r>
          </a:p>
          <a:p>
            <a:pPr>
              <a:buFont typeface="Wingdings" pitchFamily="2" charset="2"/>
              <a:buChar char="Ø"/>
            </a:pPr>
            <a:r>
              <a:rPr lang="en-IN" sz="3200" b="1" dirty="0"/>
              <a:t>  Medical Social Work </a:t>
            </a:r>
          </a:p>
          <a:p>
            <a:pPr>
              <a:buFont typeface="Wingdings" pitchFamily="2" charset="2"/>
              <a:buChar char="Ø"/>
            </a:pPr>
            <a:r>
              <a:rPr lang="en-IN" sz="3200" b="1" dirty="0"/>
              <a:t>  Public Welfare </a:t>
            </a:r>
          </a:p>
        </p:txBody>
      </p:sp>
      <p:sp>
        <p:nvSpPr>
          <p:cNvPr id="6" name="Rectangle 5"/>
          <p:cNvSpPr/>
          <p:nvPr/>
        </p:nvSpPr>
        <p:spPr>
          <a:xfrm>
            <a:off x="428596" y="714356"/>
            <a:ext cx="8286808" cy="830997"/>
          </a:xfrm>
          <a:prstGeom prst="rect">
            <a:avLst/>
          </a:prstGeom>
        </p:spPr>
        <p:txBody>
          <a:bodyPr wrap="square">
            <a:spAutoFit/>
          </a:bodyPr>
          <a:lstStyle/>
          <a:p>
            <a:pPr algn="ctr"/>
            <a:r>
              <a:rPr lang="en-IN" sz="4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SOCIAL WORK SPECIALTIES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Impact of Social Work Profession</a:t>
            </a:r>
          </a:p>
        </p:txBody>
      </p:sp>
      <p:sp>
        <p:nvSpPr>
          <p:cNvPr id="3" name="Content Placeholder 2"/>
          <p:cNvSpPr>
            <a:spLocks noGrp="1"/>
          </p:cNvSpPr>
          <p:nvPr>
            <p:ph idx="1"/>
          </p:nvPr>
        </p:nvSpPr>
        <p:spPr>
          <a:xfrm>
            <a:off x="457200" y="1600200"/>
            <a:ext cx="8229600" cy="4186254"/>
          </a:xfrm>
        </p:spPr>
        <p:txBody>
          <a:bodyPr>
            <a:normAutofit fontScale="55000" lnSpcReduction="20000"/>
          </a:bodyPr>
          <a:lstStyle/>
          <a:p>
            <a:pPr fontAlgn="base">
              <a:buNone/>
            </a:pPr>
            <a:r>
              <a:rPr lang="en-US" dirty="0"/>
              <a:t>	 </a:t>
            </a:r>
            <a:r>
              <a:rPr lang="en-US" sz="5800" dirty="0"/>
              <a:t>Social Workers with Achievements provide assessments, play therapy, and counseling for individuals, families, and groups. Our Social Workers help increase the child's opportunity for success in school by working with the child and family on issues such as understanding/coping with a disability, transition, grief/loss, social skills development, utilization of community resources, and parenting education.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Autofit/>
          </a:bodyPr>
          <a:lstStyle/>
          <a:p>
            <a:pPr algn="l"/>
            <a:r>
              <a:rPr lang="en-US" sz="2400" b="1" dirty="0"/>
              <a:t>References</a:t>
            </a:r>
            <a:br>
              <a:rPr lang="en-US" sz="2400" dirty="0"/>
            </a:br>
            <a:endParaRPr lang="en-US" sz="2400" dirty="0"/>
          </a:p>
        </p:txBody>
      </p:sp>
      <p:sp>
        <p:nvSpPr>
          <p:cNvPr id="3" name="Content Placeholder 2"/>
          <p:cNvSpPr>
            <a:spLocks noGrp="1"/>
          </p:cNvSpPr>
          <p:nvPr>
            <p:ph idx="1"/>
          </p:nvPr>
        </p:nvSpPr>
        <p:spPr>
          <a:xfrm>
            <a:off x="428596" y="714356"/>
            <a:ext cx="8229600" cy="4525963"/>
          </a:xfrm>
        </p:spPr>
        <p:txBody>
          <a:bodyPr>
            <a:normAutofit/>
          </a:bodyPr>
          <a:lstStyle/>
          <a:p>
            <a:r>
              <a:rPr lang="en-US" sz="1800" dirty="0"/>
              <a:t>http://wiki.answers.com/Q/When_did_social_work_begin_and _</a:t>
            </a:r>
            <a:r>
              <a:rPr lang="en-US" sz="1800" dirty="0" err="1"/>
              <a:t>who_is_the_founder_of_social_work</a:t>
            </a:r>
            <a:endParaRPr lang="en-US" sz="1800" dirty="0"/>
          </a:p>
          <a:p>
            <a:r>
              <a:rPr lang="en-US" sz="1800" dirty="0"/>
              <a:t>http://web1.boisestate.edu/socwork/dhuff/history/central/core. </a:t>
            </a:r>
            <a:r>
              <a:rPr lang="en-US" sz="1800" dirty="0" err="1"/>
              <a:t>htm</a:t>
            </a:r>
            <a:endParaRPr lang="en-US" sz="1800" dirty="0"/>
          </a:p>
          <a:p>
            <a:r>
              <a:rPr lang="en-US" sz="1800" dirty="0"/>
              <a:t> </a:t>
            </a:r>
            <a:r>
              <a:rPr lang="en-US" sz="1800" dirty="0">
                <a:hlinkClick r:id="rId2"/>
              </a:rPr>
              <a:t>http://www.maduraimessenger.org/printed- version/2011/</a:t>
            </a:r>
            <a:r>
              <a:rPr lang="en-US" sz="1800" dirty="0" err="1">
                <a:hlinkClick r:id="rId2"/>
              </a:rPr>
              <a:t>september</a:t>
            </a:r>
            <a:r>
              <a:rPr lang="en-US" sz="1800" dirty="0">
                <a:hlinkClick r:id="rId2"/>
              </a:rPr>
              <a:t>/issues/</a:t>
            </a:r>
            <a:endParaRPr lang="en-US" sz="1800" dirty="0"/>
          </a:p>
          <a:p>
            <a:r>
              <a:rPr lang="en-US" sz="1800" dirty="0"/>
              <a:t>http://web.archive.org/web/20071221085300/http://www.socia lwork.ed.ac.uk/social/history.html</a:t>
            </a:r>
          </a:p>
          <a:p>
            <a:r>
              <a:rPr lang="en-US" sz="1800" dirty="0"/>
              <a:t>http://www.scribd.com/fullscreen/14826079?access_key=key- b722i6riz25zyzprdsv</a:t>
            </a:r>
          </a:p>
          <a:p>
            <a:r>
              <a:rPr lang="en-US" sz="1800" dirty="0"/>
              <a:t> </a:t>
            </a:r>
            <a:r>
              <a:rPr lang="en-US" sz="1800" dirty="0">
                <a:hlinkClick r:id="rId3"/>
              </a:rPr>
              <a:t>https://www.iaspaper.net/social-reformers-essay/</a:t>
            </a:r>
            <a:endParaRPr lang="en-US" sz="1800" dirty="0"/>
          </a:p>
          <a:p>
            <a:r>
              <a:rPr lang="en-US" sz="1800" dirty="0">
                <a:hlinkClick r:id="rId4"/>
              </a:rPr>
              <a:t>https://www.achievements.org/social-work</a:t>
            </a:r>
            <a:endParaRPr lang="en-US" sz="1800" dirty="0"/>
          </a:p>
          <a:p>
            <a:r>
              <a:rPr lang="en-US" sz="1800" dirty="0">
                <a:hlinkClick r:id="rId5"/>
              </a:rPr>
              <a:t>https://www.sweducarebd.com/2017/08/fields-of-social-work-practice.html</a:t>
            </a:r>
            <a:endParaRPr lang="en-US" sz="1800" dirty="0"/>
          </a:p>
          <a:p>
            <a:r>
              <a:rPr lang="en-US" sz="1800" dirty="0">
                <a:hlinkClick r:id="rId6"/>
              </a:rPr>
              <a:t>http://www.ugcnetexam.co.in/ugc-net-social-work-syllabus.html</a:t>
            </a:r>
            <a:endParaRPr lang="en-US" sz="1800" dirty="0"/>
          </a:p>
          <a:p>
            <a:endParaRPr lang="en-US" sz="1800" dirty="0"/>
          </a:p>
          <a:p>
            <a:endParaRPr lang="en-US" sz="1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flower-3175428__480.jpg"/>
          <p:cNvPicPr>
            <a:picLocks noGrp="1" noChangeAspect="1"/>
          </p:cNvPicPr>
          <p:nvPr>
            <p:ph idx="1"/>
          </p:nvPr>
        </p:nvPicPr>
        <p:blipFill>
          <a:blip r:embed="rId2"/>
          <a:stretch>
            <a:fillRect/>
          </a:stretch>
        </p:blipFill>
        <p:spPr>
          <a:xfrm>
            <a:off x="0" y="0"/>
            <a:ext cx="9144000" cy="6858000"/>
          </a:xfrm>
        </p:spPr>
      </p:pic>
      <p:sp>
        <p:nvSpPr>
          <p:cNvPr id="2" name="Title 1"/>
          <p:cNvSpPr>
            <a:spLocks noGrp="1"/>
          </p:cNvSpPr>
          <p:nvPr>
            <p:ph type="title"/>
          </p:nvPr>
        </p:nvSpPr>
        <p:spPr>
          <a:xfrm>
            <a:off x="0" y="2428868"/>
            <a:ext cx="6758006" cy="939784"/>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r>
              <a:rPr lang="en-IN"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THANK YOU </a:t>
            </a:r>
            <a:br>
              <a:rPr lang="en-IN"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en-IN"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ANY QUESTION </a:t>
            </a:r>
            <a:endParaRPr lang="en-US"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tories-navcard.jpg"/>
          <p:cNvPicPr>
            <a:picLocks noChangeAspect="1"/>
          </p:cNvPicPr>
          <p:nvPr/>
        </p:nvPicPr>
        <p:blipFill>
          <a:blip r:embed="rId2">
            <a:duotone>
              <a:schemeClr val="bg2">
                <a:shade val="45000"/>
                <a:satMod val="135000"/>
              </a:schemeClr>
              <a:prstClr val="white"/>
            </a:duotone>
          </a:blip>
          <a:stretch>
            <a:fillRect/>
          </a:stretch>
        </p:blipFill>
        <p:spPr>
          <a:xfrm>
            <a:off x="0" y="3071810"/>
            <a:ext cx="9144000" cy="3786190"/>
          </a:xfrm>
          <a:prstGeom prst="rect">
            <a:avLst/>
          </a:prstGeom>
        </p:spPr>
      </p:pic>
      <p:sp>
        <p:nvSpPr>
          <p:cNvPr id="2" name="Title 1"/>
          <p:cNvSpPr>
            <a:spLocks noGrp="1"/>
          </p:cNvSpPr>
          <p:nvPr>
            <p:ph type="title"/>
          </p:nvPr>
        </p:nvSpPr>
        <p:spPr>
          <a:xfrm>
            <a:off x="457200" y="274638"/>
            <a:ext cx="8229600" cy="1011222"/>
          </a:xfrm>
        </p:spPr>
        <p:txBody>
          <a:bodyPr>
            <a:normAutofit fontScale="90000"/>
          </a:bodyPr>
          <a:lstStyle/>
          <a:p>
            <a:r>
              <a:rPr lang="en-IN"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HISTORY OF SOCIAL WORK PROFESSION - WORLD</a:t>
            </a: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3" name="Content Placeholder 2"/>
          <p:cNvSpPr>
            <a:spLocks noGrp="1"/>
          </p:cNvSpPr>
          <p:nvPr>
            <p:ph idx="1"/>
          </p:nvPr>
        </p:nvSpPr>
        <p:spPr>
          <a:xfrm>
            <a:off x="457200" y="1785926"/>
            <a:ext cx="8229600" cy="4340237"/>
          </a:xfrm>
        </p:spPr>
        <p:txBody>
          <a:bodyPr>
            <a:normAutofit fontScale="77500" lnSpcReduction="20000"/>
          </a:bodyPr>
          <a:lstStyle/>
          <a:p>
            <a:r>
              <a:rPr lang="en-IN" b="1" dirty="0"/>
              <a:t>The root of social work education can be traced </a:t>
            </a:r>
            <a:r>
              <a:rPr lang="en-IN" sz="1800" b="1" dirty="0"/>
              <a:t>to</a:t>
            </a:r>
            <a:r>
              <a:rPr lang="en-IN" b="1" dirty="0"/>
              <a:t> their international beginning </a:t>
            </a:r>
          </a:p>
          <a:p>
            <a:endParaRPr lang="en-IN" b="1" dirty="0"/>
          </a:p>
          <a:p>
            <a:r>
              <a:rPr lang="en-IN" b="1" dirty="0"/>
              <a:t>In Britain and some countries in Europe toward the end of the 19</a:t>
            </a:r>
            <a:r>
              <a:rPr lang="en-IN" b="1" baseline="30000" dirty="0"/>
              <a:t>th</a:t>
            </a:r>
            <a:r>
              <a:rPr lang="en-IN" b="1" dirty="0"/>
              <a:t> century</a:t>
            </a:r>
          </a:p>
          <a:p>
            <a:endParaRPr lang="en-IN" b="1" dirty="0"/>
          </a:p>
          <a:p>
            <a:r>
              <a:rPr lang="en-IN" b="1" dirty="0"/>
              <a:t>From Europe, the profession spread to United States, Africa, Asia and South America </a:t>
            </a:r>
          </a:p>
          <a:p>
            <a:endParaRPr lang="en-IN" b="1" dirty="0"/>
          </a:p>
          <a:p>
            <a:r>
              <a:rPr lang="en-IN" b="1" dirty="0"/>
              <a:t>1899- The Amsterdam Institute of Social Work Training  is credited to be the first two-year training programme with theory and practice.</a:t>
            </a:r>
          </a:p>
          <a:p>
            <a:endParaRPr lang="en-IN" b="1" dirty="0"/>
          </a:p>
        </p:txBody>
      </p:sp>
      <p:sp>
        <p:nvSpPr>
          <p:cNvPr id="7" name="TextBox 6"/>
          <p:cNvSpPr txBox="1"/>
          <p:nvPr/>
        </p:nvSpPr>
        <p:spPr>
          <a:xfrm>
            <a:off x="6715140" y="5903893"/>
            <a:ext cx="2286016" cy="954107"/>
          </a:xfrm>
          <a:prstGeom prst="rect">
            <a:avLst/>
          </a:prstGeom>
          <a:noFill/>
        </p:spPr>
        <p:txBody>
          <a:bodyPr wrap="square" rtlCol="0">
            <a:spAutoFit/>
          </a:bodyPr>
          <a:lstStyle/>
          <a:p>
            <a:r>
              <a:rPr lang="en-US" sz="2800" b="1" dirty="0">
                <a:solidFill>
                  <a:srgbClr val="FF0000"/>
                </a:solidFill>
              </a:rPr>
              <a:t>continues...</a:t>
            </a:r>
          </a:p>
          <a:p>
            <a:endParaRPr lang="en-US"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tories-navcard.jpg"/>
          <p:cNvPicPr>
            <a:picLocks noChangeAspect="1"/>
          </p:cNvPicPr>
          <p:nvPr/>
        </p:nvPicPr>
        <p:blipFill>
          <a:blip r:embed="rId2">
            <a:duotone>
              <a:schemeClr val="bg2">
                <a:shade val="45000"/>
                <a:satMod val="135000"/>
              </a:schemeClr>
              <a:prstClr val="white"/>
            </a:duotone>
          </a:blip>
          <a:stretch>
            <a:fillRect/>
          </a:stretch>
        </p:blipFill>
        <p:spPr>
          <a:xfrm>
            <a:off x="0" y="3071810"/>
            <a:ext cx="9144000" cy="3786190"/>
          </a:xfrm>
          <a:prstGeom prst="rect">
            <a:avLst/>
          </a:prstGeom>
        </p:spPr>
      </p:pic>
      <p:sp>
        <p:nvSpPr>
          <p:cNvPr id="2" name="Title 1"/>
          <p:cNvSpPr>
            <a:spLocks noGrp="1"/>
          </p:cNvSpPr>
          <p:nvPr>
            <p:ph type="title"/>
          </p:nvPr>
        </p:nvSpPr>
        <p:spPr>
          <a:xfrm>
            <a:off x="457200" y="274638"/>
            <a:ext cx="8229600" cy="1011222"/>
          </a:xfrm>
        </p:spPr>
        <p:txBody>
          <a:bodyPr>
            <a:normAutofit fontScale="90000"/>
          </a:bodyPr>
          <a:lstStyle/>
          <a:p>
            <a:r>
              <a:rPr lang="en-IN"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HISTORY OF SOCIAL WORK PROFESSION - WORLD</a:t>
            </a: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3" name="Content Placeholder 2"/>
          <p:cNvSpPr>
            <a:spLocks noGrp="1"/>
          </p:cNvSpPr>
          <p:nvPr>
            <p:ph idx="1"/>
          </p:nvPr>
        </p:nvSpPr>
        <p:spPr>
          <a:xfrm>
            <a:off x="457200" y="1285860"/>
            <a:ext cx="8229600" cy="4840303"/>
          </a:xfrm>
        </p:spPr>
        <p:txBody>
          <a:bodyPr>
            <a:normAutofit fontScale="85000" lnSpcReduction="20000"/>
          </a:bodyPr>
          <a:lstStyle/>
          <a:p>
            <a:pPr>
              <a:buNone/>
            </a:pPr>
            <a:r>
              <a:rPr lang="en-IN" b="1" dirty="0"/>
              <a:t> </a:t>
            </a:r>
          </a:p>
          <a:p>
            <a:pPr>
              <a:buNone/>
            </a:pPr>
            <a:r>
              <a:rPr lang="en-IN" b="1" dirty="0"/>
              <a:t>	Women’s University Settlement established in 1889 in London by women graduates of Oxford and Cambridge. The training pioneered by this group evolved into organized course , and ultimately, into professional education for Social work.</a:t>
            </a:r>
          </a:p>
          <a:p>
            <a:endParaRPr lang="en-IN" b="1" dirty="0"/>
          </a:p>
          <a:p>
            <a:pPr>
              <a:buNone/>
            </a:pPr>
            <a:r>
              <a:rPr lang="en-IN" b="1" dirty="0"/>
              <a:t>	1903 – The Alice Salomon School of Social Work, Germany </a:t>
            </a:r>
          </a:p>
          <a:p>
            <a:pPr>
              <a:buNone/>
            </a:pPr>
            <a:endParaRPr lang="en-IN" b="1" dirty="0"/>
          </a:p>
          <a:p>
            <a:pPr>
              <a:buNone/>
            </a:pPr>
            <a:r>
              <a:rPr lang="en-IN" b="1" dirty="0"/>
              <a:t>	1904 – Mary Richmond – The New York School of Philanthropy </a:t>
            </a:r>
          </a:p>
          <a:p>
            <a:endParaRPr lang="en-IN" b="1" dirty="0"/>
          </a:p>
          <a:p>
            <a:endParaRPr lang="en-US" dirty="0"/>
          </a:p>
        </p:txBody>
      </p:sp>
      <p:sp>
        <p:nvSpPr>
          <p:cNvPr id="6" name="TextBox 5"/>
          <p:cNvSpPr txBox="1"/>
          <p:nvPr/>
        </p:nvSpPr>
        <p:spPr>
          <a:xfrm>
            <a:off x="6643702" y="6211669"/>
            <a:ext cx="2143140" cy="954107"/>
          </a:xfrm>
          <a:prstGeom prst="rect">
            <a:avLst/>
          </a:prstGeom>
          <a:noFill/>
        </p:spPr>
        <p:txBody>
          <a:bodyPr wrap="square" rtlCol="0">
            <a:spAutoFit/>
          </a:bodyPr>
          <a:lstStyle/>
          <a:p>
            <a:r>
              <a:rPr lang="en-US" sz="2800" b="1" dirty="0">
                <a:solidFill>
                  <a:srgbClr val="FF0000"/>
                </a:solidFill>
              </a:rPr>
              <a:t>continues...</a:t>
            </a:r>
          </a:p>
          <a:p>
            <a:endParaRPr lang="en-US"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tories-navcard.jpg"/>
          <p:cNvPicPr>
            <a:picLocks noChangeAspect="1"/>
          </p:cNvPicPr>
          <p:nvPr/>
        </p:nvPicPr>
        <p:blipFill>
          <a:blip r:embed="rId2"/>
          <a:stretch>
            <a:fillRect/>
          </a:stretch>
        </p:blipFill>
        <p:spPr>
          <a:xfrm>
            <a:off x="0" y="3429000"/>
            <a:ext cx="9144000" cy="3429000"/>
          </a:xfrm>
          <a:prstGeom prst="rect">
            <a:avLst/>
          </a:prstGeom>
        </p:spPr>
      </p:pic>
      <p:sp>
        <p:nvSpPr>
          <p:cNvPr id="3" name="Content Placeholder 2"/>
          <p:cNvSpPr>
            <a:spLocks noGrp="1"/>
          </p:cNvSpPr>
          <p:nvPr>
            <p:ph idx="1"/>
          </p:nvPr>
        </p:nvSpPr>
        <p:spPr>
          <a:xfrm>
            <a:off x="428596" y="285728"/>
            <a:ext cx="8229600" cy="4525963"/>
          </a:xfrm>
        </p:spPr>
        <p:txBody>
          <a:bodyPr>
            <a:normAutofit/>
          </a:bodyPr>
          <a:lstStyle/>
          <a:p>
            <a:r>
              <a:rPr lang="en-US" b="1" dirty="0"/>
              <a:t>1920-Chicago School of Social Service Administration, the First autonomous graduate School of social work within a university.</a:t>
            </a:r>
          </a:p>
          <a:p>
            <a:endParaRPr lang="en-US" b="1" dirty="0"/>
          </a:p>
          <a:p>
            <a:r>
              <a:rPr lang="en-US" b="1" dirty="0"/>
              <a:t>1925-South America-Alejandro del Rio School of Social Work, offered a two-year </a:t>
            </a:r>
            <a:r>
              <a:rPr lang="en-US" b="1" dirty="0" err="1"/>
              <a:t>programme</a:t>
            </a:r>
            <a:r>
              <a:rPr lang="en-US" b="1" dirty="0"/>
              <a:t>. </a:t>
            </a:r>
          </a:p>
          <a:p>
            <a:endParaRPr lang="en-US" dirty="0"/>
          </a:p>
          <a:p>
            <a:endParaRPr lang="en-US" dirty="0"/>
          </a:p>
        </p:txBody>
      </p:sp>
      <p:sp>
        <p:nvSpPr>
          <p:cNvPr id="4" name="TextBox 3"/>
          <p:cNvSpPr txBox="1"/>
          <p:nvPr/>
        </p:nvSpPr>
        <p:spPr>
          <a:xfrm>
            <a:off x="6857984" y="4143380"/>
            <a:ext cx="2286016" cy="800219"/>
          </a:xfrm>
          <a:prstGeom prst="rect">
            <a:avLst/>
          </a:prstGeom>
          <a:noFill/>
        </p:spPr>
        <p:txBody>
          <a:bodyPr wrap="square" rtlCol="0">
            <a:spAutoFit/>
          </a:bodyPr>
          <a:lstStyle/>
          <a:p>
            <a:r>
              <a:rPr lang="en-US" sz="2800" b="1" dirty="0">
                <a:solidFill>
                  <a:srgbClr val="FF0000"/>
                </a:solidFill>
              </a:rPr>
              <a:t>continues...</a:t>
            </a:r>
          </a:p>
          <a:p>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tories-navcard.jpg"/>
          <p:cNvPicPr>
            <a:picLocks noChangeAspect="1"/>
          </p:cNvPicPr>
          <p:nvPr/>
        </p:nvPicPr>
        <p:blipFill>
          <a:blip r:embed="rId2"/>
          <a:stretch>
            <a:fillRect/>
          </a:stretch>
        </p:blipFill>
        <p:spPr>
          <a:xfrm>
            <a:off x="0" y="3429000"/>
            <a:ext cx="9144000" cy="3429000"/>
          </a:xfrm>
          <a:prstGeom prst="rect">
            <a:avLst/>
          </a:prstGeom>
        </p:spPr>
      </p:pic>
      <p:sp>
        <p:nvSpPr>
          <p:cNvPr id="3" name="Content Placeholder 2"/>
          <p:cNvSpPr>
            <a:spLocks noGrp="1"/>
          </p:cNvSpPr>
          <p:nvPr>
            <p:ph idx="1"/>
          </p:nvPr>
        </p:nvSpPr>
        <p:spPr>
          <a:xfrm>
            <a:off x="428596" y="285728"/>
            <a:ext cx="8229600" cy="4525963"/>
          </a:xfrm>
        </p:spPr>
        <p:txBody>
          <a:bodyPr>
            <a:normAutofit fontScale="85000" lnSpcReduction="20000"/>
          </a:bodyPr>
          <a:lstStyle/>
          <a:p>
            <a:pPr>
              <a:buNone/>
            </a:pPr>
            <a:endParaRPr lang="en-US" dirty="0"/>
          </a:p>
          <a:p>
            <a:r>
              <a:rPr lang="en-US" b="1" dirty="0"/>
              <a:t>1932-The first institution was a three-year diploma at the Cape Town and Transvaal University College. The first degree course was established at the University of Stellenbosch</a:t>
            </a:r>
          </a:p>
          <a:p>
            <a:endParaRPr lang="en-US" b="1" dirty="0"/>
          </a:p>
          <a:p>
            <a:r>
              <a:rPr lang="en-US" b="1" dirty="0"/>
              <a:t>1922-The first institution to be established In Asia was the Department of Sociology </a:t>
            </a:r>
            <a:r>
              <a:rPr lang="en-US" b="1" dirty="0" err="1"/>
              <a:t>Yenching</a:t>
            </a:r>
            <a:r>
              <a:rPr lang="en-US" b="1" dirty="0"/>
              <a:t> University </a:t>
            </a:r>
          </a:p>
          <a:p>
            <a:endParaRPr lang="en-US" b="1" dirty="0"/>
          </a:p>
          <a:p>
            <a:r>
              <a:rPr lang="en-US" b="1" dirty="0"/>
              <a:t>1936 - first school of Social Work in Asia goes to Tata Institute of Social Sciences, which became a university 1964.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Autofit/>
          </a:bodyPr>
          <a:lstStyle/>
          <a:p>
            <a:r>
              <a:rPr lang="en-US" sz="3200" b="1" dirty="0"/>
              <a:t>    HISTORY OF SOCIAL WORK  EDUCATION IN INDIA</a:t>
            </a:r>
          </a:p>
        </p:txBody>
      </p:sp>
      <p:sp>
        <p:nvSpPr>
          <p:cNvPr id="3" name="Content Placeholder 2"/>
          <p:cNvSpPr>
            <a:spLocks noGrp="1"/>
          </p:cNvSpPr>
          <p:nvPr>
            <p:ph idx="1"/>
          </p:nvPr>
        </p:nvSpPr>
        <p:spPr>
          <a:xfrm>
            <a:off x="214282" y="857232"/>
            <a:ext cx="8715436" cy="5857916"/>
          </a:xfrm>
        </p:spPr>
        <p:txBody>
          <a:bodyPr>
            <a:normAutofit fontScale="25000" lnSpcReduction="20000"/>
          </a:bodyPr>
          <a:lstStyle/>
          <a:p>
            <a:pPr>
              <a:buNone/>
            </a:pPr>
            <a:r>
              <a:rPr lang="en-US" dirty="0"/>
              <a:t>	</a:t>
            </a:r>
            <a:r>
              <a:rPr lang="en-US" sz="10400" b="1" dirty="0">
                <a:solidFill>
                  <a:srgbClr val="00B050"/>
                </a:solidFill>
              </a:rPr>
              <a:t>The first training course for social work as claimed by University Grants Commission (Social Work in Education in Indian Universities, 1965) was organized by Social Science League in Bombay in 1920. This was a short-term course meant for voluntary workers engaged in welfare work. </a:t>
            </a:r>
          </a:p>
          <a:p>
            <a:pPr>
              <a:buNone/>
            </a:pPr>
            <a:endParaRPr lang="en-US" sz="10400" b="1" dirty="0"/>
          </a:p>
          <a:p>
            <a:pPr>
              <a:buNone/>
            </a:pPr>
            <a:r>
              <a:rPr lang="en-US" sz="10400" b="1" dirty="0"/>
              <a:t>	</a:t>
            </a:r>
            <a:r>
              <a:rPr lang="en-US" sz="10400" b="1" dirty="0">
                <a:solidFill>
                  <a:srgbClr val="00B0F0"/>
                </a:solidFill>
              </a:rPr>
              <a:t>The first professional institution that provided training for a career in social work was established in 1936 in Bombay. The genesis of social work education in India has its roots in this establishment of Sir </a:t>
            </a:r>
            <a:r>
              <a:rPr lang="en-US" sz="10400" b="1" dirty="0" err="1">
                <a:solidFill>
                  <a:srgbClr val="00B0F0"/>
                </a:solidFill>
              </a:rPr>
              <a:t>Dorabji</a:t>
            </a:r>
            <a:r>
              <a:rPr lang="en-US" sz="10400" b="1" dirty="0">
                <a:solidFill>
                  <a:srgbClr val="00B0F0"/>
                </a:solidFill>
              </a:rPr>
              <a:t> Tata Graduate School of Social Work (later known as Tata Institute of Social Sciences). </a:t>
            </a:r>
          </a:p>
          <a:p>
            <a:pPr>
              <a:buNone/>
            </a:pPr>
            <a:r>
              <a:rPr lang="en-US" sz="10400" b="1" dirty="0">
                <a:solidFill>
                  <a:srgbClr val="00B0F0"/>
                </a:solidFill>
              </a:rPr>
              <a:t>	</a:t>
            </a:r>
          </a:p>
          <a:p>
            <a:pPr>
              <a:buNone/>
            </a:pPr>
            <a:r>
              <a:rPr lang="en-US" sz="10400" b="1" dirty="0">
                <a:solidFill>
                  <a:srgbClr val="00B0F0"/>
                </a:solidFill>
              </a:rPr>
              <a:t>	</a:t>
            </a:r>
            <a:r>
              <a:rPr lang="en-US" sz="10400" b="1" dirty="0"/>
              <a:t>After Independence, </a:t>
            </a:r>
            <a:r>
              <a:rPr lang="en-US" sz="10400" b="1" dirty="0" err="1"/>
              <a:t>Kashi</a:t>
            </a:r>
            <a:r>
              <a:rPr lang="en-US" sz="10400" b="1" dirty="0"/>
              <a:t> </a:t>
            </a:r>
            <a:r>
              <a:rPr lang="en-US" sz="10400" b="1" dirty="0" err="1"/>
              <a:t>Vidyapeeth</a:t>
            </a:r>
            <a:r>
              <a:rPr lang="en-US" sz="10400" b="1" dirty="0"/>
              <a:t>, Varanasi and College of Social Service, Gujarat </a:t>
            </a:r>
            <a:r>
              <a:rPr lang="en-US" sz="10400" b="1" dirty="0" err="1"/>
              <a:t>Vidyapeeth</a:t>
            </a:r>
            <a:r>
              <a:rPr lang="en-US" sz="10400" b="1" dirty="0"/>
              <a:t>, </a:t>
            </a:r>
            <a:r>
              <a:rPr lang="en-US" sz="10400" b="1" dirty="0" err="1"/>
              <a:t>Ahmedabad</a:t>
            </a:r>
            <a:r>
              <a:rPr lang="en-US" sz="10400" b="1" dirty="0"/>
              <a:t> were established in 1947,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428604"/>
            <a:ext cx="8215370" cy="6093976"/>
          </a:xfrm>
          <a:prstGeom prst="rect">
            <a:avLst/>
          </a:prstGeom>
        </p:spPr>
        <p:txBody>
          <a:bodyPr wrap="square">
            <a:spAutoFit/>
          </a:bodyPr>
          <a:lstStyle/>
          <a:p>
            <a:pPr>
              <a:buNone/>
            </a:pPr>
            <a:r>
              <a:rPr lang="en-US" sz="2600" b="1" dirty="0"/>
              <a:t>In 1948, Delhi School of Social Work, (DSSW) came under auspices of North YWCA of India with assistance from Foreign Division of American YWCA. It is the pioneer institution offering two years post graduate course leading to Master's degree.</a:t>
            </a:r>
          </a:p>
          <a:p>
            <a:pPr>
              <a:buNone/>
            </a:pPr>
            <a:r>
              <a:rPr lang="en-US" sz="2600" b="1" dirty="0"/>
              <a:t>	</a:t>
            </a:r>
          </a:p>
          <a:p>
            <a:pPr>
              <a:buNone/>
            </a:pPr>
            <a:r>
              <a:rPr lang="en-US" sz="2600" b="1" dirty="0"/>
              <a:t>	 In 1949, University of Delhi granted affiliation and took up management of School in 1961. The first school as part of the University was established in Baroda in 1949-50 and Department of Social Work, </a:t>
            </a:r>
            <a:r>
              <a:rPr lang="en-US" sz="2600" b="1" dirty="0" err="1"/>
              <a:t>Lucknow</a:t>
            </a:r>
            <a:r>
              <a:rPr lang="en-US" sz="2600" b="1" dirty="0"/>
              <a:t> University was established in 1949. </a:t>
            </a:r>
          </a:p>
          <a:p>
            <a:pPr>
              <a:buNone/>
            </a:pPr>
            <a:endParaRPr lang="en-US" sz="2600" b="1" dirty="0"/>
          </a:p>
          <a:p>
            <a:pPr>
              <a:buNone/>
            </a:pPr>
            <a:r>
              <a:rPr lang="en-US" sz="2600" b="1" dirty="0"/>
              <a:t>	Madras School of Social Work(1952) arid others were-established across the length and breadth Of the country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693</TotalTime>
  <Words>3273</Words>
  <Application>Microsoft Office PowerPoint</Application>
  <PresentationFormat>On-screen Show (4:3)</PresentationFormat>
  <Paragraphs>265</Paragraphs>
  <Slides>39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Arial Rounded MT Bold</vt:lpstr>
      <vt:lpstr>Calibri</vt:lpstr>
      <vt:lpstr>Sitka Text</vt:lpstr>
      <vt:lpstr>Wingdings</vt:lpstr>
      <vt:lpstr>Office Theme</vt:lpstr>
      <vt:lpstr> </vt:lpstr>
      <vt:lpstr>PowerPoint Presentation</vt:lpstr>
      <vt:lpstr>Definition of social work</vt:lpstr>
      <vt:lpstr>HISTORY OF SOCIAL WORK PROFESSION - WORLD</vt:lpstr>
      <vt:lpstr>HISTORY OF SOCIAL WORK PROFESSION - WORLD</vt:lpstr>
      <vt:lpstr>PowerPoint Presentation</vt:lpstr>
      <vt:lpstr>PowerPoint Presentation</vt:lpstr>
      <vt:lpstr>    HISTORY OF SOCIAL WORK  EDUCATION IN INDIA</vt:lpstr>
      <vt:lpstr>PowerPoint Presentation</vt:lpstr>
      <vt:lpstr>Social Work: The Indian Heritage</vt:lpstr>
      <vt:lpstr> </vt:lpstr>
      <vt:lpstr>PowerPoint Presentation</vt:lpstr>
      <vt:lpstr>Growth of Profession Training in India</vt:lpstr>
      <vt:lpstr>Values in Social Work</vt:lpstr>
      <vt:lpstr> </vt:lpstr>
      <vt:lpstr>PowerPoint Presentation</vt:lpstr>
      <vt:lpstr>PowerPoint Presentation</vt:lpstr>
      <vt:lpstr> SOCIAL WORK SUBJECT</vt:lpstr>
      <vt:lpstr>PowerPoint Presentation</vt:lpstr>
      <vt:lpstr>Eminent Social Worker in India and World “Famous” Leaders</vt:lpstr>
      <vt:lpstr>Raja Ram Mohan Roy</vt:lpstr>
      <vt:lpstr>Ishwar Chandra Vidyasagar  </vt:lpstr>
      <vt:lpstr>PowerPoint Presentation</vt:lpstr>
      <vt:lpstr>Dr. B. R. Ambedkar</vt:lpstr>
      <vt:lpstr>Baba Amte</vt:lpstr>
      <vt:lpstr>PowerPoint Presentation</vt:lpstr>
      <vt:lpstr> Mother Teresa</vt:lpstr>
      <vt:lpstr>Jyotiba Phule</vt:lpstr>
      <vt:lpstr>PowerPoint Presentation</vt:lpstr>
      <vt:lpstr>Mahatma Gandhi</vt:lpstr>
      <vt:lpstr>PowerPoint Presentation</vt:lpstr>
      <vt:lpstr>Dalai Lama</vt:lpstr>
      <vt:lpstr>Medha Patkar</vt:lpstr>
      <vt:lpstr>Justice Mahadev Govind Ranade</vt:lpstr>
      <vt:lpstr>Social Work Intervention </vt:lpstr>
      <vt:lpstr>PowerPoint Presentation</vt:lpstr>
      <vt:lpstr>Impact of Social Work Profession</vt:lpstr>
      <vt:lpstr>References </vt:lpstr>
      <vt:lpstr>THANK YOU  ANY QUESTION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Computer</cp:lastModifiedBy>
  <cp:revision>75</cp:revision>
  <dcterms:created xsi:type="dcterms:W3CDTF">2021-07-27T16:02:47Z</dcterms:created>
  <dcterms:modified xsi:type="dcterms:W3CDTF">2021-11-08T12:47:32Z</dcterms:modified>
</cp:coreProperties>
</file>