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6.jpg" ContentType="image/jp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7" r:id="rId5"/>
    <p:sldId id="261" r:id="rId6"/>
    <p:sldId id="263" r:id="rId7"/>
    <p:sldId id="264" r:id="rId8"/>
    <p:sldId id="265" r:id="rId9"/>
    <p:sldId id="266" r:id="rId10"/>
    <p:sldId id="267" r:id="rId11"/>
    <p:sldId id="268" r:id="rId12"/>
    <p:sldId id="269" r:id="rId13"/>
    <p:sldId id="294" r:id="rId14"/>
    <p:sldId id="280" r:id="rId15"/>
    <p:sldId id="281" r:id="rId16"/>
    <p:sldId id="282" r:id="rId17"/>
    <p:sldId id="283" r:id="rId18"/>
    <p:sldId id="270" r:id="rId19"/>
    <p:sldId id="291" r:id="rId20"/>
    <p:sldId id="292" r:id="rId21"/>
    <p:sldId id="293" r:id="rId22"/>
    <p:sldId id="284" r:id="rId23"/>
    <p:sldId id="285" r:id="rId24"/>
    <p:sldId id="286" r:id="rId25"/>
    <p:sldId id="287" r:id="rId26"/>
    <p:sldId id="288" r:id="rId27"/>
    <p:sldId id="289" r:id="rId28"/>
    <p:sldId id="290" r:id="rId29"/>
    <p:sldId id="2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44E247-A02E-42B2-9E97-69029FA54EC5}" v="42" dt="2021-09-09T16:30:11.4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86602" autoAdjust="0"/>
  </p:normalViewPr>
  <p:slideViewPr>
    <p:cSldViewPr snapToGrid="0">
      <p:cViewPr varScale="1">
        <p:scale>
          <a:sx n="95" d="100"/>
          <a:sy n="95" d="100"/>
        </p:scale>
        <p:origin x="108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D7653-8721-4E6A-B545-19098693DB9A}" type="datetimeFigureOut">
              <a:rPr lang="en-US" smtClean="0"/>
              <a:t>11/8/2021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AB035-503F-456A-AFE2-3A13E298A866}" type="slidenum">
              <a:rPr lang="en-US" smtClean="0"/>
              <a:t>‹#›</a:t>
            </a:fld>
            <a:endParaRPr lang="en-US"/>
          </a:p>
        </p:txBody>
      </p:sp>
    </p:spTree>
    <p:extLst>
      <p:ext uri="{BB962C8B-B14F-4D97-AF65-F5344CB8AC3E}">
        <p14:creationId xmlns:p14="http://schemas.microsoft.com/office/powerpoint/2010/main" val="986377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uopeople.edu/blog/complete-guide-to-computer-science-at-uopeopl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Daniel_Goleman" TargetMode="External"/><Relationship Id="rId3" Type="http://schemas.openxmlformats.org/officeDocument/2006/relationships/hyperlink" Target="https://en.wikipedia.org/wiki/Emotion_recognition" TargetMode="External"/><Relationship Id="rId7" Type="http://schemas.openxmlformats.org/officeDocument/2006/relationships/hyperlink" Target="https://en.wikipedia.org/wiki/Emotional_Intelligence"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n.wikipedia.org/wiki/Emotional_intelligence#cite_note-2" TargetMode="External"/><Relationship Id="rId11" Type="http://schemas.openxmlformats.org/officeDocument/2006/relationships/hyperlink" Target="https://www.mindtools.com/pages/article/how-to-apologize.htm" TargetMode="External"/><Relationship Id="rId5" Type="http://schemas.openxmlformats.org/officeDocument/2006/relationships/hyperlink" Target="https://en.wikipedia.org/wiki/Emotional_intelligence#cite_note-A_Dictionary_of_Psychology-1" TargetMode="External"/><Relationship Id="rId10" Type="http://schemas.openxmlformats.org/officeDocument/2006/relationships/hyperlink" Target="https://www.mindtools.com/pages/article/developing-personal-accountability.htm" TargetMode="External"/><Relationship Id="rId4" Type="http://schemas.openxmlformats.org/officeDocument/2006/relationships/hyperlink" Target="https://en.wikipedia.org/wiki/Emotions" TargetMode="External"/><Relationship Id="rId9" Type="http://schemas.openxmlformats.org/officeDocument/2006/relationships/hyperlink" Target="https://www.mindtools.com/pages/article/newCS_93.htm"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ositivepsychology.com/emotional-intelligence-eq/"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childrenssociety.org.uk/information/young-people/well-being/resources/identit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B345D"/>
                </a:solidFill>
                <a:effectLst/>
                <a:latin typeface="vistasans"/>
              </a:rPr>
              <a:t>The 7 Learning Styles</a:t>
            </a:r>
          </a:p>
          <a:p>
            <a:pPr algn="l"/>
            <a:r>
              <a:rPr lang="en-US" b="0" i="0" dirty="0">
                <a:solidFill>
                  <a:srgbClr val="444444"/>
                </a:solidFill>
                <a:effectLst/>
                <a:latin typeface="vistasans"/>
              </a:rPr>
              <a:t>Theorist Neil Fleming coined VARK as a model for learning. VARK stands for: visual, auditory, reading/writing preference, and kinesthetic.</a:t>
            </a:r>
          </a:p>
          <a:p>
            <a:pPr algn="l"/>
            <a:r>
              <a:rPr lang="en-US" b="0" i="0" dirty="0">
                <a:solidFill>
                  <a:srgbClr val="444444"/>
                </a:solidFill>
                <a:effectLst/>
                <a:latin typeface="vistasans"/>
              </a:rPr>
              <a:t> </a:t>
            </a:r>
          </a:p>
          <a:p>
            <a:pPr algn="l"/>
            <a:r>
              <a:rPr lang="en-US" b="0" i="0" dirty="0">
                <a:solidFill>
                  <a:srgbClr val="444444"/>
                </a:solidFill>
                <a:effectLst/>
                <a:latin typeface="vistasans"/>
              </a:rPr>
              <a:t>However, this model can be further expanded into the following 7 different learning styles:</a:t>
            </a:r>
          </a:p>
          <a:p>
            <a:pPr algn="l"/>
            <a:r>
              <a:rPr lang="en-US" b="0" i="0" dirty="0">
                <a:solidFill>
                  <a:srgbClr val="444444"/>
                </a:solidFill>
                <a:effectLst/>
                <a:latin typeface="vistasans"/>
              </a:rPr>
              <a:t> </a:t>
            </a:r>
          </a:p>
          <a:p>
            <a:pPr algn="l"/>
            <a:r>
              <a:rPr lang="en-US" b="0" i="0" dirty="0">
                <a:solidFill>
                  <a:srgbClr val="444444"/>
                </a:solidFill>
                <a:effectLst/>
                <a:latin typeface="vistasans"/>
              </a:rPr>
              <a:t> </a:t>
            </a:r>
          </a:p>
          <a:p>
            <a:pPr algn="l"/>
            <a:r>
              <a:rPr lang="en-US" b="0" i="0" dirty="0">
                <a:solidFill>
                  <a:srgbClr val="4B345D"/>
                </a:solidFill>
                <a:effectLst/>
                <a:latin typeface="vistasans"/>
              </a:rPr>
              <a:t>1. Visual</a:t>
            </a:r>
          </a:p>
          <a:p>
            <a:pPr algn="l"/>
            <a:r>
              <a:rPr lang="en-US" b="0" i="0" dirty="0">
                <a:solidFill>
                  <a:srgbClr val="444444"/>
                </a:solidFill>
                <a:effectLst/>
                <a:latin typeface="vistasans"/>
              </a:rPr>
              <a:t> </a:t>
            </a:r>
          </a:p>
          <a:p>
            <a:pPr algn="l"/>
            <a:r>
              <a:rPr lang="en-US" b="0" i="0" dirty="0">
                <a:solidFill>
                  <a:srgbClr val="444444"/>
                </a:solidFill>
                <a:effectLst/>
                <a:latin typeface="vistasans"/>
              </a:rPr>
              <a:t>Visual learners prefer to see things drawn out or in graphs to understand concepts. If you like to doodle, draw, or create mind maps, it’s likely that you’re a visual learner. Visual learners use images and symbols to connect concepts and be able to see relationships between ideas. It’s common for people who become architects, designers, engineers, and project managers to prefer this style of learning.</a:t>
            </a:r>
          </a:p>
          <a:p>
            <a:pPr algn="l"/>
            <a:r>
              <a:rPr lang="en-US" b="0" i="0" dirty="0">
                <a:solidFill>
                  <a:srgbClr val="444444"/>
                </a:solidFill>
                <a:effectLst/>
                <a:latin typeface="vistasans"/>
              </a:rPr>
              <a:t> </a:t>
            </a:r>
          </a:p>
          <a:p>
            <a:pPr algn="l"/>
            <a:r>
              <a:rPr lang="en-US" b="0" i="0" dirty="0">
                <a:solidFill>
                  <a:srgbClr val="444444"/>
                </a:solidFill>
                <a:effectLst/>
                <a:latin typeface="vistasans"/>
              </a:rPr>
              <a:t> </a:t>
            </a:r>
          </a:p>
          <a:p>
            <a:pPr algn="l"/>
            <a:r>
              <a:rPr lang="en-US" b="0" i="0" dirty="0">
                <a:solidFill>
                  <a:srgbClr val="4B345D"/>
                </a:solidFill>
                <a:effectLst/>
                <a:latin typeface="vistasans"/>
              </a:rPr>
              <a:t>2. Auditory</a:t>
            </a:r>
          </a:p>
          <a:p>
            <a:pPr algn="l"/>
            <a:r>
              <a:rPr lang="en-US" b="0" i="0" dirty="0">
                <a:solidFill>
                  <a:srgbClr val="444444"/>
                </a:solidFill>
                <a:effectLst/>
                <a:latin typeface="vistasans"/>
              </a:rPr>
              <a:t> </a:t>
            </a:r>
          </a:p>
          <a:p>
            <a:pPr algn="l"/>
            <a:r>
              <a:rPr lang="en-US" b="0" i="0" dirty="0">
                <a:solidFill>
                  <a:srgbClr val="444444"/>
                </a:solidFill>
                <a:effectLst/>
                <a:latin typeface="vistasans"/>
              </a:rPr>
              <a:t>This style is also known as aural or auditory-musical. Such learners like to listen and hear information in order to process it optimally. Those who lean towards aural learning are able to notice the nuances between pitch and tone. Some professions that bode well for auditory learners include: musicians, speech pathologists, sound engineers, and language teachers.</a:t>
            </a:r>
          </a:p>
          <a:p>
            <a:pPr algn="l"/>
            <a:r>
              <a:rPr lang="en-US" b="0" i="0" dirty="0">
                <a:solidFill>
                  <a:srgbClr val="444444"/>
                </a:solidFill>
                <a:effectLst/>
                <a:latin typeface="vistasans"/>
              </a:rPr>
              <a:t> </a:t>
            </a:r>
          </a:p>
          <a:p>
            <a:pPr algn="l"/>
            <a:r>
              <a:rPr lang="en-US" b="0" i="0" dirty="0">
                <a:solidFill>
                  <a:srgbClr val="444444"/>
                </a:solidFill>
                <a:effectLst/>
                <a:latin typeface="vistasans"/>
              </a:rPr>
              <a:t> </a:t>
            </a:r>
          </a:p>
          <a:p>
            <a:pPr algn="l"/>
            <a:r>
              <a:rPr lang="en-US" b="0" i="0" dirty="0">
                <a:solidFill>
                  <a:srgbClr val="4B345D"/>
                </a:solidFill>
                <a:effectLst/>
                <a:latin typeface="vistasans"/>
              </a:rPr>
              <a:t>3. Verbal</a:t>
            </a:r>
          </a:p>
          <a:p>
            <a:pPr algn="l"/>
            <a:r>
              <a:rPr lang="en-US" b="0" i="0" dirty="0">
                <a:solidFill>
                  <a:srgbClr val="444444"/>
                </a:solidFill>
                <a:effectLst/>
                <a:latin typeface="vistasans"/>
              </a:rPr>
              <a:t> </a:t>
            </a:r>
          </a:p>
          <a:p>
            <a:pPr algn="l"/>
            <a:r>
              <a:rPr lang="en-US" b="0" i="0" dirty="0">
                <a:solidFill>
                  <a:srgbClr val="444444"/>
                </a:solidFill>
                <a:effectLst/>
                <a:latin typeface="vistasans"/>
              </a:rPr>
              <a:t>If you love words and writing, you’re likely a verbal learner. Linguistic learners enjoy reading and writing and enjoy word play. Some techniques that verbal learners employ to soak up information could include role playing and using mnemonic devices. Verbal learners are likely to become writers or journalists or work in politics and administration roles.</a:t>
            </a:r>
          </a:p>
          <a:p>
            <a:pPr algn="l"/>
            <a:r>
              <a:rPr lang="en-US" b="0" i="0" dirty="0">
                <a:solidFill>
                  <a:srgbClr val="444444"/>
                </a:solidFill>
                <a:effectLst/>
                <a:latin typeface="vistasans"/>
              </a:rPr>
              <a:t> </a:t>
            </a:r>
          </a:p>
          <a:p>
            <a:pPr algn="l"/>
            <a:r>
              <a:rPr lang="en-US" b="0" i="0" dirty="0">
                <a:solidFill>
                  <a:srgbClr val="444444"/>
                </a:solidFill>
                <a:effectLst/>
                <a:latin typeface="vistasans"/>
              </a:rPr>
              <a:t> </a:t>
            </a:r>
          </a:p>
          <a:p>
            <a:pPr algn="l"/>
            <a:r>
              <a:rPr lang="en-US" b="0" i="0" dirty="0">
                <a:solidFill>
                  <a:srgbClr val="4B345D"/>
                </a:solidFill>
                <a:effectLst/>
                <a:latin typeface="vistasans"/>
              </a:rPr>
              <a:t>4. Physical</a:t>
            </a:r>
          </a:p>
          <a:p>
            <a:pPr algn="l"/>
            <a:r>
              <a:rPr lang="en-US" b="0" i="0" dirty="0">
                <a:solidFill>
                  <a:srgbClr val="444444"/>
                </a:solidFill>
                <a:effectLst/>
                <a:latin typeface="vistasans"/>
              </a:rPr>
              <a:t> </a:t>
            </a:r>
          </a:p>
          <a:p>
            <a:pPr algn="l"/>
            <a:r>
              <a:rPr lang="en-US" b="0" i="0" dirty="0">
                <a:solidFill>
                  <a:srgbClr val="444444"/>
                </a:solidFill>
                <a:effectLst/>
                <a:latin typeface="vistasans"/>
              </a:rPr>
              <a:t>Kinesthetic or physical learners are hands-on. Rather than watching a demo or listening to directions, physical learners like to perform the task. Some careers that are well-suited for kinesthetic learners include: EMTs, physical education, or working in the entertainment industry as singers or actors.</a:t>
            </a:r>
          </a:p>
          <a:p>
            <a:pPr algn="l"/>
            <a:r>
              <a:rPr lang="en-US" b="0" i="0" dirty="0">
                <a:solidFill>
                  <a:srgbClr val="444444"/>
                </a:solidFill>
                <a:effectLst/>
                <a:latin typeface="vistasans"/>
              </a:rPr>
              <a:t> </a:t>
            </a:r>
          </a:p>
          <a:p>
            <a:pPr algn="l"/>
            <a:r>
              <a:rPr lang="en-US" b="0" i="0" dirty="0">
                <a:solidFill>
                  <a:srgbClr val="444444"/>
                </a:solidFill>
                <a:effectLst/>
                <a:latin typeface="vistasans"/>
              </a:rPr>
              <a:t> </a:t>
            </a:r>
          </a:p>
          <a:p>
            <a:pPr algn="l"/>
            <a:r>
              <a:rPr lang="en-US" b="0" i="0" dirty="0">
                <a:solidFill>
                  <a:srgbClr val="4B345D"/>
                </a:solidFill>
                <a:effectLst/>
                <a:latin typeface="vistasans"/>
              </a:rPr>
              <a:t>5. Logical</a:t>
            </a:r>
          </a:p>
          <a:p>
            <a:pPr algn="l"/>
            <a:r>
              <a:rPr lang="en-US" b="0" i="0" dirty="0">
                <a:solidFill>
                  <a:srgbClr val="444444"/>
                </a:solidFill>
                <a:effectLst/>
                <a:latin typeface="vistasans"/>
              </a:rPr>
              <a:t> </a:t>
            </a:r>
          </a:p>
          <a:p>
            <a:pPr algn="l"/>
            <a:r>
              <a:rPr lang="en-US" b="0" i="0" dirty="0">
                <a:solidFill>
                  <a:srgbClr val="444444"/>
                </a:solidFill>
                <a:effectLst/>
                <a:latin typeface="vistasans"/>
              </a:rPr>
              <a:t>Logical learners have a mathematical brain. They can recognize patterns easily and connect concepts. To understand ideas, they prefer to group them into categories. Logical learners are most often found in math-related professions, like accounting, bookkeeping, </a:t>
            </a:r>
            <a:r>
              <a:rPr lang="en-US" b="0" i="0" u="none" strike="noStrike" dirty="0">
                <a:solidFill>
                  <a:srgbClr val="147DE4"/>
                </a:solidFill>
                <a:effectLst/>
                <a:latin typeface="vistasans"/>
                <a:hlinkClick r:id="rId3"/>
              </a:rPr>
              <a:t>computer science</a:t>
            </a:r>
            <a:r>
              <a:rPr lang="en-US" b="0" i="0" dirty="0">
                <a:solidFill>
                  <a:srgbClr val="444444"/>
                </a:solidFill>
                <a:effectLst/>
                <a:latin typeface="vistasans"/>
              </a:rPr>
              <a:t>, or research.</a:t>
            </a:r>
          </a:p>
          <a:p>
            <a:pPr algn="l"/>
            <a:r>
              <a:rPr lang="en-US" b="0" i="0" dirty="0">
                <a:solidFill>
                  <a:srgbClr val="444444"/>
                </a:solidFill>
                <a:effectLst/>
                <a:latin typeface="vistasans"/>
              </a:rPr>
              <a:t> </a:t>
            </a:r>
          </a:p>
          <a:p>
            <a:pPr algn="l"/>
            <a:r>
              <a:rPr lang="en-US" b="0" i="0" dirty="0">
                <a:solidFill>
                  <a:srgbClr val="444444"/>
                </a:solidFill>
                <a:effectLst/>
                <a:latin typeface="vistasans"/>
              </a:rPr>
              <a:t> </a:t>
            </a:r>
          </a:p>
          <a:p>
            <a:pPr algn="l"/>
            <a:r>
              <a:rPr lang="en-US" b="0" i="0" dirty="0">
                <a:solidFill>
                  <a:srgbClr val="4B345D"/>
                </a:solidFill>
                <a:effectLst/>
                <a:latin typeface="vistasans"/>
              </a:rPr>
              <a:t>6. Social</a:t>
            </a:r>
          </a:p>
          <a:p>
            <a:pPr algn="l"/>
            <a:r>
              <a:rPr lang="en-US" b="0" i="0" dirty="0">
                <a:solidFill>
                  <a:srgbClr val="444444"/>
                </a:solidFill>
                <a:effectLst/>
                <a:latin typeface="vistasans"/>
              </a:rPr>
              <a:t> </a:t>
            </a:r>
          </a:p>
          <a:p>
            <a:pPr algn="l"/>
            <a:r>
              <a:rPr lang="en-US" b="0" i="0" dirty="0">
                <a:solidFill>
                  <a:srgbClr val="444444"/>
                </a:solidFill>
                <a:effectLst/>
                <a:latin typeface="vistasans"/>
              </a:rPr>
              <a:t>Social learners are known as interpersonal learners. They can communicate well both verbally and non-verbally. Social learners have a distinctive sensitivity and an empathetic nature. This is why they often work in social fields that help others, like counseling, coaching, or teaching. Social learners tend to also thrive in a sales environment because it relies on interpersonal connections.</a:t>
            </a:r>
          </a:p>
          <a:p>
            <a:pPr algn="l"/>
            <a:r>
              <a:rPr lang="en-US" b="0" i="0" dirty="0">
                <a:solidFill>
                  <a:srgbClr val="444444"/>
                </a:solidFill>
                <a:effectLst/>
                <a:latin typeface="vistasans"/>
              </a:rPr>
              <a:t> </a:t>
            </a:r>
          </a:p>
          <a:p>
            <a:pPr algn="l"/>
            <a:r>
              <a:rPr lang="en-US" b="0" i="0" dirty="0">
                <a:solidFill>
                  <a:srgbClr val="444444"/>
                </a:solidFill>
                <a:effectLst/>
                <a:latin typeface="vistasans"/>
              </a:rPr>
              <a:t> </a:t>
            </a:r>
          </a:p>
          <a:p>
            <a:pPr algn="l"/>
            <a:r>
              <a:rPr lang="en-US" b="0" i="0" dirty="0">
                <a:solidFill>
                  <a:srgbClr val="4B345D"/>
                </a:solidFill>
                <a:effectLst/>
                <a:latin typeface="vistasans"/>
              </a:rPr>
              <a:t>7. Solitary</a:t>
            </a:r>
          </a:p>
          <a:p>
            <a:pPr algn="l"/>
            <a:r>
              <a:rPr lang="en-US" b="0" i="0" dirty="0">
                <a:solidFill>
                  <a:srgbClr val="444444"/>
                </a:solidFill>
                <a:effectLst/>
                <a:latin typeface="vistasans"/>
              </a:rPr>
              <a:t> </a:t>
            </a:r>
          </a:p>
          <a:p>
            <a:pPr algn="l"/>
            <a:r>
              <a:rPr lang="en-US" b="0" i="0" dirty="0">
                <a:solidFill>
                  <a:srgbClr val="444444"/>
                </a:solidFill>
                <a:effectLst/>
                <a:latin typeface="vistasans"/>
              </a:rPr>
              <a:t>Intrapersonal learners like their solitude. When you think of this type of learner, you can imagine an author or researcher who spends a lot of time with their own thoughts and works best with the least distractions.</a:t>
            </a:r>
          </a:p>
          <a:p>
            <a:endParaRPr lang="en-GB" dirty="0"/>
          </a:p>
          <a:p>
            <a:endParaRPr lang="en-GB" dirty="0"/>
          </a:p>
        </p:txBody>
      </p:sp>
      <p:sp>
        <p:nvSpPr>
          <p:cNvPr id="4" name="Slide Number Placeholder 3"/>
          <p:cNvSpPr>
            <a:spLocks noGrp="1"/>
          </p:cNvSpPr>
          <p:nvPr>
            <p:ph type="sldNum" sz="quarter" idx="5"/>
          </p:nvPr>
        </p:nvSpPr>
        <p:spPr/>
        <p:txBody>
          <a:bodyPr/>
          <a:lstStyle/>
          <a:p>
            <a:fld id="{5FE64808-B20E-4D28-89D9-1E039D695974}" type="slidenum">
              <a:rPr lang="en-GB" smtClean="0"/>
              <a:t>3</a:t>
            </a:fld>
            <a:endParaRPr lang="en-GB"/>
          </a:p>
        </p:txBody>
      </p:sp>
    </p:spTree>
    <p:extLst>
      <p:ext uri="{BB962C8B-B14F-4D97-AF65-F5344CB8AC3E}">
        <p14:creationId xmlns:p14="http://schemas.microsoft.com/office/powerpoint/2010/main" val="2047129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we understand more about learning styles, what motivates people and how emotional intelligence and resilience can get the best out of people we are ready to look at what mentoring and coaching is and how to give effective feedback to people to help them become the best volunteers that they can be </a:t>
            </a:r>
          </a:p>
          <a:p>
            <a:endParaRPr lang="en-GB" dirty="0"/>
          </a:p>
        </p:txBody>
      </p:sp>
      <p:sp>
        <p:nvSpPr>
          <p:cNvPr id="4" name="Slide Number Placeholder 3"/>
          <p:cNvSpPr>
            <a:spLocks noGrp="1"/>
          </p:cNvSpPr>
          <p:nvPr>
            <p:ph type="sldNum" sz="quarter" idx="5"/>
          </p:nvPr>
        </p:nvSpPr>
        <p:spPr/>
        <p:txBody>
          <a:bodyPr/>
          <a:lstStyle/>
          <a:p>
            <a:fld id="{5FE64808-B20E-4D28-89D9-1E039D695974}" type="slidenum">
              <a:rPr lang="en-GB" smtClean="0"/>
              <a:t>15</a:t>
            </a:fld>
            <a:endParaRPr lang="en-GB"/>
          </a:p>
        </p:txBody>
      </p:sp>
    </p:spTree>
    <p:extLst>
      <p:ext uri="{BB962C8B-B14F-4D97-AF65-F5344CB8AC3E}">
        <p14:creationId xmlns:p14="http://schemas.microsoft.com/office/powerpoint/2010/main" val="2985885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36147F-DEEF-477C-99FA-0C36EBC84FF0}" type="slidenum">
              <a:rPr lang="en-GB" smtClean="0"/>
              <a:t>17</a:t>
            </a:fld>
            <a:endParaRPr lang="en-GB"/>
          </a:p>
        </p:txBody>
      </p:sp>
    </p:spTree>
    <p:extLst>
      <p:ext uri="{BB962C8B-B14F-4D97-AF65-F5344CB8AC3E}">
        <p14:creationId xmlns:p14="http://schemas.microsoft.com/office/powerpoint/2010/main" val="1450385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using the GROW model in coaching conversations we can support and encourage our own plus others growth – let’s look at coaching in a little more detail </a:t>
            </a:r>
          </a:p>
        </p:txBody>
      </p:sp>
      <p:sp>
        <p:nvSpPr>
          <p:cNvPr id="4" name="Slide Number Placeholder 3"/>
          <p:cNvSpPr>
            <a:spLocks noGrp="1"/>
          </p:cNvSpPr>
          <p:nvPr>
            <p:ph type="sldNum" sz="quarter" idx="5"/>
          </p:nvPr>
        </p:nvSpPr>
        <p:spPr/>
        <p:txBody>
          <a:bodyPr/>
          <a:lstStyle/>
          <a:p>
            <a:fld id="{CB36147F-DEEF-477C-99FA-0C36EBC84FF0}" type="slidenum">
              <a:rPr lang="en-GB" smtClean="0"/>
              <a:t>18</a:t>
            </a:fld>
            <a:endParaRPr lang="en-GB"/>
          </a:p>
        </p:txBody>
      </p:sp>
    </p:spTree>
    <p:extLst>
      <p:ext uri="{BB962C8B-B14F-4D97-AF65-F5344CB8AC3E}">
        <p14:creationId xmlns:p14="http://schemas.microsoft.com/office/powerpoint/2010/main" val="1970305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36147F-DEEF-477C-99FA-0C36EBC84FF0}" type="slidenum">
              <a:rPr lang="en-GB" smtClean="0"/>
              <a:t>19</a:t>
            </a:fld>
            <a:endParaRPr lang="en-GB"/>
          </a:p>
        </p:txBody>
      </p:sp>
    </p:spTree>
    <p:extLst>
      <p:ext uri="{BB962C8B-B14F-4D97-AF65-F5344CB8AC3E}">
        <p14:creationId xmlns:p14="http://schemas.microsoft.com/office/powerpoint/2010/main" val="1600892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36147F-DEEF-477C-99FA-0C36EBC84FF0}" type="slidenum">
              <a:rPr lang="en-GB" smtClean="0"/>
              <a:t>20</a:t>
            </a:fld>
            <a:endParaRPr lang="en-GB"/>
          </a:p>
        </p:txBody>
      </p:sp>
    </p:spTree>
    <p:extLst>
      <p:ext uri="{BB962C8B-B14F-4D97-AF65-F5344CB8AC3E}">
        <p14:creationId xmlns:p14="http://schemas.microsoft.com/office/powerpoint/2010/main" val="4174507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you first meet with an individual it is helpful to set out during the first session how you are going to work together, what is the purpose of the meetings, how frequently you will meet and what are the individual roles and responsibilities that each person will contractually agree to do </a:t>
            </a:r>
          </a:p>
          <a:p>
            <a:endParaRPr lang="en-GB" dirty="0"/>
          </a:p>
        </p:txBody>
      </p:sp>
      <p:sp>
        <p:nvSpPr>
          <p:cNvPr id="4" name="Slide Number Placeholder 3"/>
          <p:cNvSpPr>
            <a:spLocks noGrp="1"/>
          </p:cNvSpPr>
          <p:nvPr>
            <p:ph type="sldNum" sz="quarter" idx="5"/>
          </p:nvPr>
        </p:nvSpPr>
        <p:spPr/>
        <p:txBody>
          <a:bodyPr/>
          <a:lstStyle/>
          <a:p>
            <a:fld id="{CB36147F-DEEF-477C-99FA-0C36EBC84FF0}" type="slidenum">
              <a:rPr lang="en-GB" smtClean="0"/>
              <a:t>21</a:t>
            </a:fld>
            <a:endParaRPr lang="en-GB"/>
          </a:p>
        </p:txBody>
      </p:sp>
    </p:spTree>
    <p:extLst>
      <p:ext uri="{BB962C8B-B14F-4D97-AF65-F5344CB8AC3E}">
        <p14:creationId xmlns:p14="http://schemas.microsoft.com/office/powerpoint/2010/main" val="1605498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36147F-DEEF-477C-99FA-0C36EBC84FF0}" type="slidenum">
              <a:rPr lang="en-GB" smtClean="0"/>
              <a:t>22</a:t>
            </a:fld>
            <a:endParaRPr lang="en-GB"/>
          </a:p>
        </p:txBody>
      </p:sp>
    </p:spTree>
    <p:extLst>
      <p:ext uri="{BB962C8B-B14F-4D97-AF65-F5344CB8AC3E}">
        <p14:creationId xmlns:p14="http://schemas.microsoft.com/office/powerpoint/2010/main" val="3686296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36147F-DEEF-477C-99FA-0C36EBC84FF0}" type="slidenum">
              <a:rPr lang="en-GB" smtClean="0"/>
              <a:t>23</a:t>
            </a:fld>
            <a:endParaRPr lang="en-GB"/>
          </a:p>
        </p:txBody>
      </p:sp>
    </p:spTree>
    <p:extLst>
      <p:ext uri="{BB962C8B-B14F-4D97-AF65-F5344CB8AC3E}">
        <p14:creationId xmlns:p14="http://schemas.microsoft.com/office/powerpoint/2010/main" val="1661806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36147F-DEEF-477C-99FA-0C36EBC84FF0}" type="slidenum">
              <a:rPr lang="en-GB" smtClean="0"/>
              <a:t>24</a:t>
            </a:fld>
            <a:endParaRPr lang="en-GB"/>
          </a:p>
        </p:txBody>
      </p:sp>
    </p:spTree>
    <p:extLst>
      <p:ext uri="{BB962C8B-B14F-4D97-AF65-F5344CB8AC3E}">
        <p14:creationId xmlns:p14="http://schemas.microsoft.com/office/powerpoint/2010/main" val="2873945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36147F-DEEF-477C-99FA-0C36EBC84FF0}" type="slidenum">
              <a:rPr lang="en-GB" smtClean="0"/>
              <a:t>25</a:t>
            </a:fld>
            <a:endParaRPr lang="en-GB"/>
          </a:p>
        </p:txBody>
      </p:sp>
    </p:spTree>
    <p:extLst>
      <p:ext uri="{BB962C8B-B14F-4D97-AF65-F5344CB8AC3E}">
        <p14:creationId xmlns:p14="http://schemas.microsoft.com/office/powerpoint/2010/main" val="3615033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QQ – think about and reflect on why you became a volunteer- anyone happy to share in the chat??  </a:t>
            </a:r>
          </a:p>
          <a:p>
            <a:endParaRPr lang="en-US" dirty="0"/>
          </a:p>
          <a:p>
            <a:r>
              <a:rPr lang="en-US" dirty="0"/>
              <a:t>You may be familiar with Maslow’s hierarchy of needs (see image above) , Hertzberg, or Daniel Pinks Drive theory Purpose, Mastery and Autonomy??</a:t>
            </a:r>
          </a:p>
          <a:p>
            <a:endParaRPr lang="en-US" dirty="0"/>
          </a:p>
          <a:p>
            <a:r>
              <a:rPr lang="en-US" dirty="0"/>
              <a:t>A recent study conducted by the Chartered Institute of Professional Development in the UK has found that self-determination theory takes the best parts from these three models and is therefore better placed to help understand people's motivations. Especially in volunteering when it is more likely to be intrinsic rather than extrinsic (how much do volunteers get paid again??)</a:t>
            </a:r>
          </a:p>
          <a:p>
            <a:endParaRPr lang="en-US" dirty="0"/>
          </a:p>
          <a:p>
            <a:r>
              <a:rPr lang="en-US" dirty="0"/>
              <a:t>But let’s look at this in more detail: </a:t>
            </a:r>
          </a:p>
          <a:p>
            <a:endParaRPr lang="en-US" dirty="0"/>
          </a:p>
          <a:p>
            <a:r>
              <a:rPr lang="en-US" dirty="0"/>
              <a:t>Self-determination theory suggests that people are motivated to grow and change by three innate and universal psychological needs.</a:t>
            </a:r>
          </a:p>
          <a:p>
            <a:endParaRPr lang="en-US" dirty="0"/>
          </a:p>
          <a:p>
            <a:r>
              <a:rPr lang="en-US" dirty="0"/>
              <a:t>This theory suggests that people are able to become self-determined when their needs for competence, connection, and autonomy are fulfilled.</a:t>
            </a:r>
          </a:p>
          <a:p>
            <a:endParaRPr lang="en-US" dirty="0"/>
          </a:p>
          <a:p>
            <a:r>
              <a:rPr lang="en-US" dirty="0"/>
              <a:t>The concept of intrinsic motivation, or engaging in activities for the inherent rewards of the behavior itself, plays an important role in self-determination theory.</a:t>
            </a:r>
          </a:p>
          <a:p>
            <a:endParaRPr lang="en-US" dirty="0"/>
          </a:p>
          <a:p>
            <a:r>
              <a:rPr lang="en-US" dirty="0"/>
              <a:t>Self-determination theory grew out of the work of psychologists Edward Deci and Richard Ryan, who first introduced their ideas in their 1985 book Self-Determination and Intrinsic Motivation in Human Behavior. They developed a theory of motivation which suggested that people tend to be driven by a need to grow and gain fulfillment.</a:t>
            </a:r>
          </a:p>
          <a:p>
            <a:endParaRPr lang="en-US" dirty="0"/>
          </a:p>
          <a:p>
            <a:endParaRPr lang="en-US" dirty="0"/>
          </a:p>
          <a:p>
            <a:r>
              <a:rPr lang="en-US" dirty="0"/>
              <a:t>Two key assumptions of the theory:</a:t>
            </a:r>
          </a:p>
          <a:p>
            <a:endParaRPr lang="en-US" dirty="0"/>
          </a:p>
          <a:p>
            <a:r>
              <a:rPr lang="en-US" dirty="0"/>
              <a:t>The need for growth drives behavior. The first assumption of self-determination theory is that people are actively directed toward growth. Gaining mastery over challenges and taking in new experiences are essential for developing a cohesive sense of self.</a:t>
            </a:r>
          </a:p>
          <a:p>
            <a:endParaRPr lang="en-US" dirty="0"/>
          </a:p>
          <a:p>
            <a:endParaRPr lang="en-US" dirty="0"/>
          </a:p>
          <a:p>
            <a:r>
              <a:rPr lang="en-US" dirty="0"/>
              <a:t>Autonomous motivation is important. While people are often motivated to act by external rewards such as money, prizes, and acclaim (known as extrinsic motivation), self-determination theory focuses primarily on internal sources of motivation such as a need to gain knowledge or independence (known as intrinsic motivation).</a:t>
            </a:r>
            <a:endParaRPr lang="en-GB" dirty="0"/>
          </a:p>
        </p:txBody>
      </p:sp>
      <p:sp>
        <p:nvSpPr>
          <p:cNvPr id="4" name="Slide Number Placeholder 3"/>
          <p:cNvSpPr>
            <a:spLocks noGrp="1"/>
          </p:cNvSpPr>
          <p:nvPr>
            <p:ph type="sldNum" sz="quarter" idx="5"/>
          </p:nvPr>
        </p:nvSpPr>
        <p:spPr/>
        <p:txBody>
          <a:bodyPr/>
          <a:lstStyle/>
          <a:p>
            <a:fld id="{5FE64808-B20E-4D28-89D9-1E039D695974}" type="slidenum">
              <a:rPr lang="en-GB" smtClean="0"/>
              <a:t>6</a:t>
            </a:fld>
            <a:endParaRPr lang="en-GB"/>
          </a:p>
        </p:txBody>
      </p:sp>
    </p:spTree>
    <p:extLst>
      <p:ext uri="{BB962C8B-B14F-4D97-AF65-F5344CB8AC3E}">
        <p14:creationId xmlns:p14="http://schemas.microsoft.com/office/powerpoint/2010/main" val="2010724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Effective Feedback is Specific, Timely, Meaningful, and Candid</a:t>
            </a:r>
          </a:p>
          <a:p>
            <a:r>
              <a:rPr lang="en-US" dirty="0"/>
              <a:t>With the right purpose in place, we need to think about the when and why of giving effective feedback. For psychologist Victor Lipman, this means your feedback needs to be:</a:t>
            </a:r>
          </a:p>
          <a:p>
            <a:endParaRPr lang="en-US" dirty="0"/>
          </a:p>
          <a:p>
            <a:r>
              <a:rPr lang="en-US" dirty="0"/>
              <a:t>Specific: "Feedback should have a clear business focus," says Lipman. Effective feedback specifically ties into larger overall goal instead of being generic.</a:t>
            </a:r>
          </a:p>
          <a:p>
            <a:endParaRPr lang="en-US" dirty="0"/>
          </a:p>
          <a:p>
            <a:r>
              <a:rPr lang="en-US" dirty="0"/>
              <a:t>Timely: "Feedback should be offered as close as possible to the action in question," says Lipman. "It makes no sense to say, five months after the fact, 'You know, Tom you did a terrific job developing that new dog food back in April.'" The window of being able to reflect on behavior and change it has passed.</a:t>
            </a:r>
          </a:p>
          <a:p>
            <a:endParaRPr lang="en-US" dirty="0"/>
          </a:p>
          <a:p>
            <a:r>
              <a:rPr lang="en-US" dirty="0"/>
              <a:t>Meaningful: "Add content and precision to the message," says Lipman. There’s a time and place for backslapping—but not when giving effective feedback. Good feedback gives meaningful and actionable suggestions of how to adjust a behavior or change course and adds additional context that might have been originally missed.</a:t>
            </a:r>
          </a:p>
          <a:p>
            <a:endParaRPr lang="en-US" dirty="0"/>
          </a:p>
          <a:p>
            <a:r>
              <a:rPr lang="en-US" dirty="0"/>
              <a:t>Candid: Yes, giving feedback is difficult. But as Lipman says, "It’s all too easy to duck tough issues when they emerge," and it helps no one. No matter what your response to a behavior is, you need to be honest or else run the risk of losing the trust of your team.</a:t>
            </a:r>
          </a:p>
          <a:p>
            <a:endParaRPr lang="en-US" dirty="0"/>
          </a:p>
          <a:p>
            <a:r>
              <a:rPr lang="en-US" dirty="0"/>
              <a:t>2. Effective Feedback is Goal-Oriented</a:t>
            </a:r>
          </a:p>
          <a:p>
            <a:r>
              <a:rPr lang="en-US" dirty="0"/>
              <a:t>Now that we have an idea of the bigger picture of what effective feedback is, let’s get into the specifics of what to say when you’re giving effective feedback. At its core, feedback isn’t just about advice, praise, or evaluation.</a:t>
            </a:r>
          </a:p>
          <a:p>
            <a:endParaRPr lang="en-US" dirty="0"/>
          </a:p>
          <a:p>
            <a:r>
              <a:rPr lang="en-US" dirty="0"/>
              <a:t>"Effective feedback requires that a person has a goal, takes action to achieve the goal, and receives goal-related information about his or her actions." explains author Grant Wiggin. "Information becomes feedback if, and only if, I am trying to cause something and the information tells me whether I am on track or need to change course."</a:t>
            </a:r>
          </a:p>
          <a:p>
            <a:endParaRPr lang="en-US" dirty="0"/>
          </a:p>
          <a:p>
            <a:r>
              <a:rPr lang="en-US" dirty="0"/>
              <a:t>It’s this subtle difference of giving advice that is clearly actionable that separates effective from ineffective feedback. Your feedback needs to tie directly into the goals of the person you’re speaking with. In everyday life goals can be implicit—if your friend is asking for feedback on a draft of a book they’re working on, the goal is clearly to write a good book—you need to explicitly remind people the goal they’re working towards and tailor your feedback to explain how they’re going to hit that goal.</a:t>
            </a:r>
          </a:p>
          <a:p>
            <a:endParaRPr lang="en-US" dirty="0"/>
          </a:p>
          <a:p>
            <a:r>
              <a:rPr lang="en-US" dirty="0"/>
              <a:t>3. Effective Feedback Focuses on the Future</a:t>
            </a:r>
          </a:p>
          <a:p>
            <a:r>
              <a:rPr lang="en-US" dirty="0"/>
              <a:t>Everything that happens once can never happen again. But everything that happens twice will surely happen a third time.</a:t>
            </a:r>
          </a:p>
          <a:p>
            <a:r>
              <a:rPr lang="en-US" dirty="0"/>
              <a:t>Paulo Coelho</a:t>
            </a:r>
          </a:p>
          <a:p>
            <a:endParaRPr lang="en-US" dirty="0"/>
          </a:p>
          <a:p>
            <a:r>
              <a:rPr lang="en-US" dirty="0"/>
              <a:t>Although the event that triggered you giving feedback took place in the past, the biggest mistake you can make when giving effective feedback is to address that issues. Why? Because of this simple thing called time.</a:t>
            </a:r>
          </a:p>
          <a:p>
            <a:endParaRPr lang="en-US" dirty="0"/>
          </a:p>
          <a:p>
            <a:r>
              <a:rPr lang="en-US" dirty="0"/>
              <a:t>Effective feedback understands that you can’t change any event that has already happened. Instead, you need to be focused solely on the future and how you can help someone change course to get closer to their end goal.</a:t>
            </a:r>
          </a:p>
          <a:p>
            <a:endParaRPr lang="en-US" dirty="0"/>
          </a:p>
          <a:p>
            <a:r>
              <a:rPr lang="en-US" dirty="0"/>
              <a:t>One way to do this is to use the Manager Tool’s Feedback Model, a simple template for giving effective feedback that ensures you’re hitting all the right points, that goes like this:</a:t>
            </a:r>
          </a:p>
          <a:p>
            <a:endParaRPr lang="en-US" dirty="0"/>
          </a:p>
          <a:p>
            <a:r>
              <a:rPr lang="en-US" dirty="0"/>
              <a:t>Ask to give feedback.</a:t>
            </a:r>
          </a:p>
          <a:p>
            <a:endParaRPr lang="en-US" dirty="0"/>
          </a:p>
          <a:p>
            <a:r>
              <a:rPr lang="en-US" dirty="0"/>
              <a:t>Tell them "You did X. It caused Y."</a:t>
            </a:r>
          </a:p>
          <a:p>
            <a:endParaRPr lang="en-US" dirty="0"/>
          </a:p>
          <a:p>
            <a:r>
              <a:rPr lang="en-US" dirty="0"/>
              <a:t>If you’re giving positive feedback, say "Good job."</a:t>
            </a:r>
          </a:p>
          <a:p>
            <a:endParaRPr lang="en-US" dirty="0"/>
          </a:p>
          <a:p>
            <a:r>
              <a:rPr lang="en-US" dirty="0"/>
              <a:t>If you’re giving negative feedback, tell them how they should adjust their actions in the future.</a:t>
            </a:r>
          </a:p>
          <a:p>
            <a:endParaRPr lang="en-US" dirty="0"/>
          </a:p>
          <a:p>
            <a:r>
              <a:rPr lang="en-US" dirty="0"/>
              <a:t>So, for example:</a:t>
            </a:r>
          </a:p>
          <a:p>
            <a:endParaRPr lang="en-US" dirty="0"/>
          </a:p>
          <a:p>
            <a:r>
              <a:rPr lang="en-US" dirty="0"/>
              <a:t>"John, can I give some feedback?"</a:t>
            </a:r>
          </a:p>
          <a:p>
            <a:endParaRPr lang="en-US" dirty="0"/>
          </a:p>
          <a:p>
            <a:r>
              <a:rPr lang="en-US" dirty="0"/>
              <a:t>"Sure boss!"</a:t>
            </a:r>
          </a:p>
          <a:p>
            <a:endParaRPr lang="en-US" dirty="0"/>
          </a:p>
          <a:p>
            <a:r>
              <a:rPr lang="en-US" dirty="0"/>
              <a:t>"You were late to our meetings the last few mornings which made a few of us have to re-schedule our days. In the future, I’d like you to focus on getting here on time so we can all stay on schedule."</a:t>
            </a:r>
          </a:p>
          <a:p>
            <a:endParaRPr lang="en-US" dirty="0"/>
          </a:p>
          <a:p>
            <a:r>
              <a:rPr lang="en-US" dirty="0"/>
              <a:t>Simple, right?</a:t>
            </a:r>
          </a:p>
          <a:p>
            <a:endParaRPr lang="en-US" dirty="0"/>
          </a:p>
          <a:p>
            <a:r>
              <a:rPr lang="en-US" dirty="0"/>
              <a:t>The key here is that your feedback is focused solely on the future. You’re not blaming for what went wrong or harping on about the mistake, but rather explaining the facts of what happened. Facts can’t be argued, meaning emotions won’t get in the way.</a:t>
            </a:r>
          </a:p>
          <a:p>
            <a:endParaRPr lang="en-US" dirty="0"/>
          </a:p>
          <a:p>
            <a:r>
              <a:rPr lang="en-US" dirty="0"/>
              <a:t>Furthermore, social behaviorists have discovered that negatively focusing on someone’s past behaviors won’t actually cause them to change that behavior moving forward. Instead, they’ll spend more time trying to avoid punishment by covering up what they did wrong and not communicating about it.</a:t>
            </a:r>
          </a:p>
          <a:p>
            <a:endParaRPr lang="en-US" dirty="0"/>
          </a:p>
          <a:p>
            <a:r>
              <a:rPr lang="en-US" dirty="0"/>
              <a:t>By focusing on the future, you’re not trying to provide a solution to one problem, but a repeatable solution going forward.</a:t>
            </a:r>
          </a:p>
          <a:p>
            <a:endParaRPr lang="en-US" dirty="0"/>
          </a:p>
          <a:p>
            <a:r>
              <a:rPr lang="en-US" dirty="0"/>
              <a:t>As writer Paulo Coelho says, "Everything that happens once can never happen again. But everything that happens twice will surely happen a third time."</a:t>
            </a:r>
          </a:p>
          <a:p>
            <a:endParaRPr lang="en-US" dirty="0"/>
          </a:p>
          <a:p>
            <a:r>
              <a:rPr lang="en-US" dirty="0"/>
              <a:t>4. Effective Feedback is About the Process, Not the Person</a:t>
            </a:r>
          </a:p>
          <a:p>
            <a:r>
              <a:rPr lang="en-US" dirty="0"/>
              <a:t>Never criticize the person. Always criticize the actions.</a:t>
            </a:r>
          </a:p>
          <a:p>
            <a:r>
              <a:rPr lang="en-US" dirty="0"/>
              <a:t>Leo </a:t>
            </a:r>
            <a:r>
              <a:rPr lang="en-US" dirty="0" err="1"/>
              <a:t>Babauta</a:t>
            </a:r>
            <a:endParaRPr lang="en-US" dirty="0"/>
          </a:p>
          <a:p>
            <a:endParaRPr lang="en-US" dirty="0"/>
          </a:p>
          <a:p>
            <a:r>
              <a:rPr lang="en-US" dirty="0"/>
              <a:t>One of the worst things you can do when providing effective feedback is let your emotions come into play. Effective feedback shouldn’t be about the person, but about the action. As author Leo </a:t>
            </a:r>
            <a:r>
              <a:rPr lang="en-US" dirty="0" err="1"/>
              <a:t>Babauta</a:t>
            </a:r>
            <a:r>
              <a:rPr lang="en-US" dirty="0"/>
              <a:t> explains, "Never criticize the person. Always criticize the actions. And when you’re making suggestions, make suggestions about actions, not about the person."</a:t>
            </a:r>
          </a:p>
          <a:p>
            <a:endParaRPr lang="en-US" dirty="0"/>
          </a:p>
          <a:p>
            <a:r>
              <a:rPr lang="en-US" dirty="0"/>
              <a:t>Rather than saying "The presentation was too long and boring," better feedback would say "Instead of 2 or 3 examples on each slide, which distracts from the main message, limit yourself to 1 example per slide. This way, the presentation is more succinct and impactful and we’ll be able to reduce it from 20 minutes to 15."</a:t>
            </a:r>
          </a:p>
          <a:p>
            <a:endParaRPr lang="en-US" dirty="0"/>
          </a:p>
          <a:p>
            <a:r>
              <a:rPr lang="en-US" dirty="0"/>
              <a:t>Not only does this focus solely on the action that happened and the future action you’d like to see happen, but, as author and social psychologist Heidi Grant Halvorson writes, you are emphasizing actions that someone has the power to change, which is both empowering and respectful. "Talk about aspects of her performance that are under her control," says Halvorson, "like the time and effort she put into a project, or the strategic approach she used."</a:t>
            </a:r>
          </a:p>
          <a:p>
            <a:endParaRPr lang="en-US" dirty="0"/>
          </a:p>
          <a:p>
            <a:r>
              <a:rPr lang="en-US" dirty="0"/>
              <a:t>However, remember to always keep your feedback meaningful. Praising effort is another easy trap to fall into. You may think you’re making things better by putting a positive spin on the situation, but, according to Halvorson, complementing effort after a failure not only makes people feel stupid, but also leaves them feeling incapable of reaching their goal.</a:t>
            </a:r>
          </a:p>
          <a:p>
            <a:endParaRPr lang="en-US" dirty="0"/>
          </a:p>
          <a:p>
            <a:r>
              <a:rPr lang="en-US" dirty="0"/>
              <a:t>Keep it action-oriented. Keep it informational. And most of all, keep it about the process and what they have the power to change.</a:t>
            </a:r>
          </a:p>
          <a:p>
            <a:endParaRPr lang="en-US" dirty="0"/>
          </a:p>
          <a:p>
            <a:r>
              <a:rPr lang="en-US" dirty="0"/>
              <a:t>5. Effective Feedback Isn’t Afraid to be Negative</a:t>
            </a:r>
          </a:p>
          <a:p>
            <a:r>
              <a:rPr lang="en-US" dirty="0"/>
              <a:t>It's easy to not give feedback because you know it will be taken negatively. We tell ourselves that we don’t know what words to use, or that the action isn’t that big of a deal, or that giving feedback will ruin our relationship with our teammate.</a:t>
            </a:r>
          </a:p>
          <a:p>
            <a:endParaRPr lang="en-US" dirty="0"/>
          </a:p>
          <a:p>
            <a:r>
              <a:rPr lang="en-US" dirty="0"/>
              <a:t>However, stalling or not giving negative feedback ruins the trust you’ve built with teammates.</a:t>
            </a:r>
          </a:p>
          <a:p>
            <a:endParaRPr lang="en-US" dirty="0"/>
          </a:p>
          <a:p>
            <a:r>
              <a:rPr lang="en-US" dirty="0"/>
              <a:t>If you don’t know the words to use, start by planning and practicing your first sentence. After working with managers and executives at dozens of workshops on how to navigate difficult discussions, Art Petty found crafting and practicing the opening sentence was consistently identified as the single most important step to take. Once you’ve got your opening line, keep the rest simple and direct. Follow the rules above and focus solely on the action that happened and what you want to see change in the future.</a:t>
            </a:r>
          </a:p>
          <a:p>
            <a:endParaRPr lang="en-US" dirty="0"/>
          </a:p>
          <a:p>
            <a:r>
              <a:rPr lang="en-US" dirty="0"/>
              <a:t>It doesn't have to be that hard. As </a:t>
            </a:r>
            <a:r>
              <a:rPr lang="en-US" dirty="0" err="1"/>
              <a:t>SkyeTeam</a:t>
            </a:r>
            <a:r>
              <a:rPr lang="en-US" dirty="0"/>
              <a:t> CEO Morag Barrett explains, giving feedback should be an ongoing process—not something that's a big deal. "If feedback is seen as nothing more than a part of everyday communication, it won't be misinterpreted as being something special," says Barrett. But if you hold out on giving feedback, undue emphasis and pressure will be put on it.</a:t>
            </a:r>
          </a:p>
          <a:p>
            <a:endParaRPr lang="en-US" dirty="0"/>
          </a:p>
          <a:p>
            <a:r>
              <a:rPr lang="en-US" dirty="0"/>
              <a:t>If you’re still nervous about giving negative feedback, prepare your teammates for it before you even start a project. As psychologist Christian Jarrett explains, how you frame the task in the first place can have a direct impact on how feedback is received after the fact. For example, if you give a teammate a project with a ‘show me what you can do’ mentality, don’t be surprised if they take it personally when you explain where they fell short. On the other hand, if you frame a project as a chance to learn and develop skills, your feedback, even if negative, is more likely to be interpreted in a productive and open-minded manner.</a:t>
            </a:r>
          </a:p>
          <a:p>
            <a:endParaRPr lang="en-US" dirty="0"/>
          </a:p>
          <a:p>
            <a:r>
              <a:rPr lang="en-US" dirty="0"/>
              <a:t>6. Effective Feedback Can be Positive</a:t>
            </a:r>
          </a:p>
          <a:p>
            <a:r>
              <a:rPr lang="en-US" dirty="0"/>
              <a:t>With all the focus on critical feedback and changing negative behaviors, it’s easy to forget that effective feedback is just as much about reinforcing and promoting good behaviors teammates are already taking.</a:t>
            </a:r>
          </a:p>
          <a:p>
            <a:endParaRPr lang="en-US" dirty="0"/>
          </a:p>
          <a:p>
            <a:r>
              <a:rPr lang="en-US" dirty="0"/>
              <a:t>It can be all too easy to assume someone knows when they’ve done a good job, but research shows that the simple act of recognizing a job-well-done can have huge returns.</a:t>
            </a:r>
          </a:p>
          <a:p>
            <a:endParaRPr lang="en-US" dirty="0"/>
          </a:p>
          <a:p>
            <a:r>
              <a:rPr lang="en-US" dirty="0"/>
              <a:t>According to a recent article in the journal American Behavioral Scientist, "high-performing teams share nearly six times more positive feedback than average teams," while lower performing teams share nearly twice as much negative feedback than average teams.</a:t>
            </a:r>
          </a:p>
          <a:p>
            <a:endParaRPr lang="en-US" dirty="0"/>
          </a:p>
          <a:p>
            <a:r>
              <a:rPr lang="en-US" dirty="0"/>
              <a:t>Positive feedback stimulates the reward centers in the brain, leaving the recipient open to taking new direction. However, again we need to remember to be specific about what we are praising someone for. Without being explicit about what they did right, you’re leaving them free to interpret what they think they’re being praised for, which can lead to more issues and awkwardness down the road.</a:t>
            </a:r>
          </a:p>
          <a:p>
            <a:endParaRPr lang="en-US" dirty="0"/>
          </a:p>
          <a:p>
            <a:r>
              <a:rPr lang="en-US" dirty="0"/>
              <a:t>7. Effective Feedback Doesn't Assume It's Right</a:t>
            </a:r>
          </a:p>
          <a:p>
            <a:r>
              <a:rPr lang="en-US" dirty="0"/>
              <a:t>Difficult feedback… is about conflicting views, feelings, and values. Reasonable people differ about all these things.</a:t>
            </a:r>
          </a:p>
          <a:p>
            <a:r>
              <a:rPr lang="en-US" dirty="0"/>
              <a:t>Robert Witherspoon</a:t>
            </a:r>
          </a:p>
          <a:p>
            <a:endParaRPr lang="en-US" dirty="0"/>
          </a:p>
          <a:p>
            <a:r>
              <a:rPr lang="en-US" dirty="0"/>
              <a:t>Although you’re most likely giving feedback from a position of power, you should always remember to keep your own ego and emotions in check.</a:t>
            </a:r>
          </a:p>
          <a:p>
            <a:endParaRPr lang="en-US" dirty="0"/>
          </a:p>
          <a:p>
            <a:r>
              <a:rPr lang="en-US" dirty="0"/>
              <a:t>"Difficult feedback is rarely about getting the facts right," says executive coach Robert Witherspoon. "It’s about conflicting views, feelings, and values. Reasonable people differ about all these things."</a:t>
            </a:r>
          </a:p>
          <a:p>
            <a:endParaRPr lang="en-US" dirty="0"/>
          </a:p>
          <a:p>
            <a:r>
              <a:rPr lang="en-US" dirty="0"/>
              <a:t>To get someone to truly change their behaviors, they need to respect what you’re saying and trust that you have their best interests at heart. This all starts with a willingness to hear them out.</a:t>
            </a:r>
          </a:p>
          <a:p>
            <a:endParaRPr lang="en-US" dirty="0"/>
          </a:p>
          <a:p>
            <a:r>
              <a:rPr lang="en-US" dirty="0"/>
              <a:t>After you’ve given your feedback, ask them questions that show you’re open to understanding what happened and want to nurture a supportive environment, including:</a:t>
            </a:r>
          </a:p>
          <a:p>
            <a:endParaRPr lang="en-US" dirty="0"/>
          </a:p>
          <a:p>
            <a:r>
              <a:rPr lang="en-US" dirty="0"/>
              <a:t>How do you see the situation?</a:t>
            </a:r>
          </a:p>
          <a:p>
            <a:endParaRPr lang="en-US" dirty="0"/>
          </a:p>
          <a:p>
            <a:r>
              <a:rPr lang="en-US" dirty="0"/>
              <a:t>How might you do things differently next time?</a:t>
            </a:r>
          </a:p>
          <a:p>
            <a:endParaRPr lang="en-US" dirty="0"/>
          </a:p>
          <a:p>
            <a:r>
              <a:rPr lang="en-US" dirty="0"/>
              <a:t>What do you think worked, and what could have gone better?</a:t>
            </a:r>
          </a:p>
          <a:p>
            <a:endParaRPr lang="en-US" dirty="0"/>
          </a:p>
          <a:p>
            <a:r>
              <a:rPr lang="en-US" dirty="0"/>
              <a:t>"The more an individual thinks about improving her performance, the more committed she is to making it happen," says professor of human and organizational development Mark D. Cannon.</a:t>
            </a:r>
          </a:p>
          <a:p>
            <a:endParaRPr lang="en-US" dirty="0"/>
          </a:p>
          <a:p>
            <a:r>
              <a:rPr lang="en-US" dirty="0"/>
              <a:t>Crafting and delivering effective feedback is one of the greatest skills of a strong leader. Not only does it create an inclusive, supportive environment of personal development and growth, but can also have significant impact on how your company grows.</a:t>
            </a:r>
            <a:endParaRPr lang="en-GB" dirty="0"/>
          </a:p>
        </p:txBody>
      </p:sp>
      <p:sp>
        <p:nvSpPr>
          <p:cNvPr id="4" name="Slide Number Placeholder 3"/>
          <p:cNvSpPr>
            <a:spLocks noGrp="1"/>
          </p:cNvSpPr>
          <p:nvPr>
            <p:ph type="sldNum" sz="quarter" idx="5"/>
          </p:nvPr>
        </p:nvSpPr>
        <p:spPr/>
        <p:txBody>
          <a:bodyPr/>
          <a:lstStyle/>
          <a:p>
            <a:fld id="{5FE64808-B20E-4D28-89D9-1E039D695974}" type="slidenum">
              <a:rPr lang="en-GB" smtClean="0"/>
              <a:t>26</a:t>
            </a:fld>
            <a:endParaRPr lang="en-GB"/>
          </a:p>
        </p:txBody>
      </p:sp>
    </p:spTree>
    <p:extLst>
      <p:ext uri="{BB962C8B-B14F-4D97-AF65-F5344CB8AC3E}">
        <p14:creationId xmlns:p14="http://schemas.microsoft.com/office/powerpoint/2010/main" val="766967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02122"/>
                </a:solidFill>
                <a:effectLst/>
                <a:latin typeface="Arial" panose="020B0604020202020204" pitchFamily="34" charset="0"/>
              </a:rPr>
              <a:t>Emotional intelligence</a:t>
            </a:r>
            <a:r>
              <a:rPr lang="en-US" b="0" i="0" dirty="0">
                <a:solidFill>
                  <a:srgbClr val="202122"/>
                </a:solidFill>
                <a:effectLst/>
                <a:latin typeface="Arial" panose="020B0604020202020204" pitchFamily="34" charset="0"/>
              </a:rPr>
              <a:t> (</a:t>
            </a:r>
            <a:r>
              <a:rPr lang="en-US" b="1" i="0" dirty="0">
                <a:solidFill>
                  <a:srgbClr val="202122"/>
                </a:solidFill>
                <a:effectLst/>
                <a:latin typeface="Arial" panose="020B0604020202020204" pitchFamily="34" charset="0"/>
              </a:rPr>
              <a:t>EI</a:t>
            </a:r>
            <a:r>
              <a:rPr lang="en-US" b="0" i="0" dirty="0">
                <a:solidFill>
                  <a:srgbClr val="202122"/>
                </a:solidFill>
                <a:effectLst/>
                <a:latin typeface="Arial" panose="020B0604020202020204" pitchFamily="34" charset="0"/>
              </a:rPr>
              <a:t>) is most often defined as the ability to perceive, use, understand, manage, and handle emotions. People with high emotional intelligence can </a:t>
            </a:r>
            <a:r>
              <a:rPr lang="en-US" b="0" i="0" u="none" strike="noStrike" dirty="0">
                <a:solidFill>
                  <a:srgbClr val="0645AD"/>
                </a:solidFill>
                <a:effectLst/>
                <a:latin typeface="Arial" panose="020B0604020202020204" pitchFamily="34" charset="0"/>
                <a:hlinkClick r:id="rId3" tooltip="Emotion recognition"/>
              </a:rPr>
              <a:t>recognize</a:t>
            </a:r>
            <a:r>
              <a:rPr lang="en-US" b="0" i="0" dirty="0">
                <a:solidFill>
                  <a:srgbClr val="202122"/>
                </a:solidFill>
                <a:effectLst/>
                <a:latin typeface="Arial" panose="020B0604020202020204" pitchFamily="34" charset="0"/>
              </a:rPr>
              <a:t> their own </a:t>
            </a:r>
            <a:r>
              <a:rPr lang="en-US" b="0" i="0" u="none" strike="noStrike" dirty="0">
                <a:solidFill>
                  <a:srgbClr val="0645AD"/>
                </a:solidFill>
                <a:effectLst/>
                <a:latin typeface="Arial" panose="020B0604020202020204" pitchFamily="34" charset="0"/>
                <a:hlinkClick r:id="rId4" tooltip="Emotions"/>
              </a:rPr>
              <a:t>emotions</a:t>
            </a:r>
            <a:r>
              <a:rPr lang="en-US" b="0" i="0" dirty="0">
                <a:solidFill>
                  <a:srgbClr val="202122"/>
                </a:solidFill>
                <a:effectLst/>
                <a:latin typeface="Arial" panose="020B0604020202020204" pitchFamily="34" charset="0"/>
              </a:rPr>
              <a:t> and those of others, use emotional information to guide thinking and behavior, discern between different feelings and label them appropriately, and adjust emotions to adapt to environments.</a:t>
            </a:r>
            <a:r>
              <a:rPr lang="en-US" b="0" i="0" u="none" strike="noStrike" baseline="30000" dirty="0">
                <a:solidFill>
                  <a:srgbClr val="0645AD"/>
                </a:solidFill>
                <a:effectLst/>
                <a:latin typeface="Arial" panose="020B0604020202020204" pitchFamily="34" charset="0"/>
                <a:hlinkClick r:id="rId5"/>
              </a:rPr>
              <a:t>[1]</a:t>
            </a:r>
            <a:r>
              <a:rPr lang="en-US" b="0" i="0" dirty="0">
                <a:solidFill>
                  <a:srgbClr val="202122"/>
                </a:solidFill>
                <a:effectLst/>
                <a:latin typeface="Arial" panose="020B0604020202020204" pitchFamily="34" charset="0"/>
              </a:rPr>
              <a:t> Although the term first appeared in 1964,</a:t>
            </a:r>
            <a:r>
              <a:rPr lang="en-US" b="0" i="0" u="none" strike="noStrike" baseline="30000" dirty="0">
                <a:solidFill>
                  <a:srgbClr val="0645AD"/>
                </a:solidFill>
                <a:effectLst/>
                <a:latin typeface="Arial" panose="020B0604020202020204" pitchFamily="34" charset="0"/>
                <a:hlinkClick r:id="rId6"/>
              </a:rPr>
              <a:t>[2]</a:t>
            </a:r>
            <a:r>
              <a:rPr lang="en-US" b="0" i="0" dirty="0">
                <a:solidFill>
                  <a:srgbClr val="202122"/>
                </a:solidFill>
                <a:effectLst/>
                <a:latin typeface="Arial" panose="020B0604020202020204" pitchFamily="34" charset="0"/>
              </a:rPr>
              <a:t> it gained popularity in the 1995 best-selling book </a:t>
            </a:r>
            <a:r>
              <a:rPr lang="en-US" b="0" i="1" u="none" strike="noStrike" dirty="0">
                <a:solidFill>
                  <a:srgbClr val="0645AD"/>
                </a:solidFill>
                <a:effectLst/>
                <a:latin typeface="Arial" panose="020B0604020202020204" pitchFamily="34" charset="0"/>
                <a:hlinkClick r:id="rId7" tooltip="Emotional Intelligence"/>
              </a:rPr>
              <a:t>Emotional Intelligence</a:t>
            </a:r>
            <a:r>
              <a:rPr lang="en-US" b="0" i="0" dirty="0">
                <a:solidFill>
                  <a:srgbClr val="202122"/>
                </a:solidFill>
                <a:effectLst/>
                <a:latin typeface="Arial" panose="020B0604020202020204" pitchFamily="34" charset="0"/>
              </a:rPr>
              <a:t>, written by science journalist </a:t>
            </a:r>
            <a:r>
              <a:rPr lang="en-US" b="0" i="0" u="none" strike="noStrike" dirty="0">
                <a:solidFill>
                  <a:srgbClr val="0645AD"/>
                </a:solidFill>
                <a:effectLst/>
                <a:latin typeface="Arial" panose="020B0604020202020204" pitchFamily="34" charset="0"/>
                <a:hlinkClick r:id="rId8" tooltip="Daniel Goleman"/>
              </a:rPr>
              <a:t>Daniel Goleman</a:t>
            </a:r>
            <a:r>
              <a:rPr lang="en-US" b="0" i="0" dirty="0">
                <a:solidFill>
                  <a:srgbClr val="202122"/>
                </a:solidFill>
                <a:effectLst/>
                <a:latin typeface="Arial" panose="020B0604020202020204" pitchFamily="34" charset="0"/>
              </a:rPr>
              <a:t>. Goleman defined EI as the array of skills and characteristics that drive leadership performance. </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Although we are born with EI – it is something that we can build over time. </a:t>
            </a:r>
          </a:p>
          <a:p>
            <a:endParaRPr lang="en-US" b="0" i="0" dirty="0">
              <a:solidFill>
                <a:srgbClr val="202122"/>
              </a:solidFill>
              <a:effectLst/>
              <a:latin typeface="Arial" panose="020B0604020202020204" pitchFamily="34" charset="0"/>
            </a:endParaRPr>
          </a:p>
          <a:p>
            <a:pPr algn="l" fontAlgn="base">
              <a:buFont typeface="Arial" panose="020B0604020202020204" pitchFamily="34" charset="0"/>
              <a:buChar char="•"/>
            </a:pPr>
            <a:r>
              <a:rPr lang="en-US" b="0" i="0" dirty="0">
                <a:solidFill>
                  <a:srgbClr val="333333"/>
                </a:solidFill>
                <a:effectLst/>
                <a:latin typeface="ProximaNova-n4"/>
              </a:rPr>
              <a:t>Observe how you react to people. Do you rush to judgment before you know all of the facts? Do you stereotype? Look honestly at how you think and interact with other people. Try to </a:t>
            </a:r>
            <a:r>
              <a:rPr lang="en-US" b="1" i="0" u="none" strike="noStrike" dirty="0">
                <a:solidFill>
                  <a:srgbClr val="0861A2"/>
                </a:solidFill>
                <a:effectLst/>
                <a:latin typeface="inherit"/>
                <a:hlinkClick r:id="rId9"/>
              </a:rPr>
              <a:t>put yourself in their place</a:t>
            </a:r>
            <a:r>
              <a:rPr lang="en-US" b="0" i="0" dirty="0">
                <a:solidFill>
                  <a:srgbClr val="333333"/>
                </a:solidFill>
                <a:effectLst/>
                <a:latin typeface="ProximaNova-n4"/>
              </a:rPr>
              <a:t> , and be more open and accepting of their perspectives and needs.</a:t>
            </a:r>
          </a:p>
          <a:p>
            <a:pPr algn="l" fontAlgn="base">
              <a:buFont typeface="Arial" panose="020B0604020202020204" pitchFamily="34" charset="0"/>
              <a:buChar char="•"/>
            </a:pPr>
            <a:r>
              <a:rPr lang="en-US" b="0" i="0" dirty="0">
                <a:solidFill>
                  <a:srgbClr val="333333"/>
                </a:solidFill>
                <a:effectLst/>
                <a:latin typeface="ProximaNova-n4"/>
              </a:rPr>
              <a:t>Look at your work environment. Do you seek attention for your accomplishments? Humility can be a wonderful quality, and it doesn't mean that you're shy or lack self-confidence. When you practice humility, you say that you know what you did, and you can be quietly confident about it. Give others a chance to shine – put the focus on them, and don't worry too much about getting praise for yourself.</a:t>
            </a:r>
          </a:p>
          <a:p>
            <a:pPr algn="l" fontAlgn="base">
              <a:buFont typeface="Arial" panose="020B0604020202020204" pitchFamily="34" charset="0"/>
              <a:buChar char="•"/>
            </a:pPr>
            <a:r>
              <a:rPr lang="en-US" b="0" i="0" dirty="0">
                <a:solidFill>
                  <a:srgbClr val="333333"/>
                </a:solidFill>
                <a:effectLst/>
                <a:latin typeface="ProximaNova-n4"/>
              </a:rPr>
              <a:t>Do a self-evaluation. – see the link -  What are your weaknesses? Are you willing to accept that you're not perfect and that you could work on some areas to make yourself a better person? Have the courage to look at yourself honestly – it can change your life.</a:t>
            </a:r>
          </a:p>
          <a:p>
            <a:pPr algn="l" fontAlgn="base">
              <a:buFont typeface="Arial" panose="020B0604020202020204" pitchFamily="34" charset="0"/>
              <a:buChar char="•"/>
            </a:pPr>
            <a:r>
              <a:rPr lang="en-US" b="0" i="0" dirty="0">
                <a:solidFill>
                  <a:srgbClr val="333333"/>
                </a:solidFill>
                <a:effectLst/>
                <a:latin typeface="ProximaNova-n4"/>
              </a:rPr>
              <a:t>Examine how you react to stressful situations. Do you become upset every time there's a delay or something doesn't happen the way you want? Do you blame others or become angry at them, even when it's not their fault? The ability to stay calm and in control in difficult situations is highly valued – in the business world and outside it. Keep your emotions under control when things go wrong.</a:t>
            </a:r>
          </a:p>
          <a:p>
            <a:pPr algn="l" fontAlgn="base">
              <a:buFont typeface="Arial" panose="020B0604020202020204" pitchFamily="34" charset="0"/>
              <a:buChar char="•"/>
            </a:pPr>
            <a:r>
              <a:rPr lang="en-US" b="1" i="0" u="none" strike="noStrike" dirty="0">
                <a:solidFill>
                  <a:srgbClr val="0861A2"/>
                </a:solidFill>
                <a:effectLst/>
                <a:latin typeface="inherit"/>
                <a:hlinkClick r:id="rId10"/>
              </a:rPr>
              <a:t>Take responsibility</a:t>
            </a:r>
            <a:r>
              <a:rPr lang="en-US" b="0" i="0" dirty="0">
                <a:solidFill>
                  <a:srgbClr val="333333"/>
                </a:solidFill>
                <a:effectLst/>
                <a:latin typeface="ProximaNova-n4"/>
              </a:rPr>
              <a:t>  for your actions. If you hurt someone's feelings, </a:t>
            </a:r>
            <a:r>
              <a:rPr lang="en-US" b="1" i="0" u="none" strike="noStrike" dirty="0">
                <a:solidFill>
                  <a:srgbClr val="0861A2"/>
                </a:solidFill>
                <a:effectLst/>
                <a:latin typeface="inherit"/>
                <a:hlinkClick r:id="rId11"/>
              </a:rPr>
              <a:t>apologize</a:t>
            </a:r>
            <a:r>
              <a:rPr lang="en-US" b="0" i="0" dirty="0">
                <a:solidFill>
                  <a:srgbClr val="333333"/>
                </a:solidFill>
                <a:effectLst/>
                <a:latin typeface="ProximaNova-n4"/>
              </a:rPr>
              <a:t>  directly – don't ignore what you did or avoid the person. People are usually more willing to forgive and forget if you make an honest attempt to make things right.</a:t>
            </a:r>
          </a:p>
          <a:p>
            <a:pPr algn="l" fontAlgn="base">
              <a:buFont typeface="Arial" panose="020B0604020202020204" pitchFamily="34" charset="0"/>
              <a:buChar char="•"/>
            </a:pPr>
            <a:r>
              <a:rPr lang="en-US" b="0" i="0" dirty="0">
                <a:solidFill>
                  <a:srgbClr val="333333"/>
                </a:solidFill>
                <a:effectLst/>
                <a:latin typeface="ProximaNova-n4"/>
              </a:rPr>
              <a:t>Examine how your actions will affect others – before you take those actions. If your decision will impact others, put yourself in their place. How will they feel if you do this? Would you want that experience? If you must take the action, how can you help others deal with the effects?</a:t>
            </a:r>
          </a:p>
          <a:p>
            <a:endParaRPr lang="en-US" b="0" i="0" dirty="0">
              <a:solidFill>
                <a:srgbClr val="202122"/>
              </a:solidFill>
              <a:effectLst/>
              <a:latin typeface="Arial" panose="020B0604020202020204" pitchFamily="34" charset="0"/>
            </a:endParaRP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Social intelligence – also coined by Goleman specifically looks at the social aspect of EI. </a:t>
            </a:r>
          </a:p>
        </p:txBody>
      </p:sp>
      <p:sp>
        <p:nvSpPr>
          <p:cNvPr id="4" name="Slide Number Placeholder 3"/>
          <p:cNvSpPr>
            <a:spLocks noGrp="1"/>
          </p:cNvSpPr>
          <p:nvPr>
            <p:ph type="sldNum" sz="quarter" idx="5"/>
          </p:nvPr>
        </p:nvSpPr>
        <p:spPr/>
        <p:txBody>
          <a:bodyPr/>
          <a:lstStyle/>
          <a:p>
            <a:fld id="{5FE64808-B20E-4D28-89D9-1E039D695974}" type="slidenum">
              <a:rPr lang="en-GB" smtClean="0"/>
              <a:t>8</a:t>
            </a:fld>
            <a:endParaRPr lang="en-GB"/>
          </a:p>
        </p:txBody>
      </p:sp>
    </p:spTree>
    <p:extLst>
      <p:ext uri="{BB962C8B-B14F-4D97-AF65-F5344CB8AC3E}">
        <p14:creationId xmlns:p14="http://schemas.microsoft.com/office/powerpoint/2010/main" val="3063948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A2A2A"/>
                </a:solidFill>
                <a:effectLst/>
                <a:latin typeface="lora"/>
              </a:rPr>
              <a:t>Answers in the chat or shout out </a:t>
            </a:r>
          </a:p>
          <a:p>
            <a:pPr algn="l"/>
            <a:endParaRPr lang="en-US" b="0" i="0" dirty="0">
              <a:solidFill>
                <a:srgbClr val="2A2A2A"/>
              </a:solidFill>
              <a:effectLst/>
              <a:latin typeface="lora"/>
            </a:endParaRPr>
          </a:p>
          <a:p>
            <a:pPr algn="l"/>
            <a:r>
              <a:rPr lang="en-US" b="0" i="0" dirty="0">
                <a:solidFill>
                  <a:srgbClr val="2A2A2A"/>
                </a:solidFill>
                <a:effectLst/>
                <a:latin typeface="lora"/>
              </a:rPr>
              <a:t>Emotional resilience is when you are able to calm your frantic mind after encountering a negative experience. It is intrinsic motivation, an inner force by which we can hold ourselves through all the downsides of life.</a:t>
            </a:r>
          </a:p>
          <a:p>
            <a:pPr algn="l"/>
            <a:r>
              <a:rPr lang="en-US" b="0" i="0" dirty="0">
                <a:solidFill>
                  <a:srgbClr val="2A2A2A"/>
                </a:solidFill>
                <a:effectLst/>
                <a:latin typeface="lora"/>
              </a:rPr>
              <a:t>Just like other aspects of our persona, for example, I.Q., </a:t>
            </a:r>
            <a:r>
              <a:rPr lang="en-US" b="1" i="0" u="none" strike="noStrike" dirty="0">
                <a:solidFill>
                  <a:srgbClr val="464A61"/>
                </a:solidFill>
                <a:effectLst/>
                <a:latin typeface="lora"/>
                <a:hlinkClick r:id="rId3"/>
              </a:rPr>
              <a:t>Emotional Intelligence</a:t>
            </a:r>
            <a:r>
              <a:rPr lang="en-US" b="0" i="0" dirty="0">
                <a:solidFill>
                  <a:srgbClr val="2A2A2A"/>
                </a:solidFill>
                <a:effectLst/>
                <a:latin typeface="lora"/>
              </a:rPr>
              <a:t>, Social intelligence, etc. Emotional resilience is a trait that is there since birth and continues to develop throughout life</a:t>
            </a:r>
          </a:p>
          <a:p>
            <a:endParaRPr lang="en-US" dirty="0">
              <a:effectLst/>
            </a:endParaRPr>
          </a:p>
          <a:p>
            <a:r>
              <a:rPr lang="en-US" dirty="0">
                <a:effectLst/>
              </a:rPr>
              <a:t>The amount of emotional resilience you have is determined by a number of different things, including your age, </a:t>
            </a:r>
            <a:r>
              <a:rPr lang="en-US" dirty="0">
                <a:effectLst/>
                <a:hlinkClick r:id="rId4" tooltip="identity and mental health"/>
              </a:rPr>
              <a:t>identity</a:t>
            </a:r>
            <a:r>
              <a:rPr lang="en-US" dirty="0">
                <a:effectLst/>
              </a:rPr>
              <a:t> and what you’ve experienced in your life.  </a:t>
            </a:r>
          </a:p>
          <a:p>
            <a:r>
              <a:rPr lang="en-US" dirty="0">
                <a:effectLst/>
              </a:rPr>
              <a:t>You can learn to increase your emotional resilience by: </a:t>
            </a:r>
          </a:p>
          <a:p>
            <a:endParaRPr lang="en-US" b="1" dirty="0">
              <a:effectLst/>
            </a:endParaRPr>
          </a:p>
          <a:p>
            <a:r>
              <a:rPr lang="en-US" b="1" dirty="0">
                <a:effectLst/>
              </a:rPr>
              <a:t>Getting a sense of perspective</a:t>
            </a:r>
          </a:p>
          <a:p>
            <a:endParaRPr lang="en-US" dirty="0">
              <a:effectLst/>
            </a:endParaRPr>
          </a:p>
          <a:p>
            <a:r>
              <a:rPr lang="en-US" dirty="0">
                <a:effectLst/>
              </a:rPr>
              <a:t>While something may feel very immediate and intense the moment it happens, it’s really helpful to try and make yourself take a broader view. Ask yourself how you will feel about the thing that’s upsetting you in a week, a month or a year? Considering issues in this way will help you have some perspective about how much you should let them bother you.  </a:t>
            </a:r>
          </a:p>
          <a:p>
            <a:endParaRPr lang="en-US" dirty="0">
              <a:effectLst/>
            </a:endParaRPr>
          </a:p>
          <a:p>
            <a:r>
              <a:rPr lang="en-US" b="1" dirty="0" err="1">
                <a:effectLst/>
              </a:rPr>
              <a:t>Practising</a:t>
            </a:r>
            <a:r>
              <a:rPr lang="en-US" b="1" dirty="0">
                <a:effectLst/>
              </a:rPr>
              <a:t> positivity</a:t>
            </a:r>
          </a:p>
          <a:p>
            <a:endParaRPr lang="en-US" dirty="0">
              <a:effectLst/>
            </a:endParaRPr>
          </a:p>
          <a:p>
            <a:r>
              <a:rPr lang="en-US" dirty="0">
                <a:effectLst/>
              </a:rPr>
              <a:t>Each of us is far stronger than we know, so even if you feel like you can’t carry on, try and appreciate just how strong you are and know you can get through whatever’s happening. In bad situations, it’s really helpful to try and think of a positive outcome you can take from it – it may be that you’ll learn something from this experience, that you’ve been through it and it hasn’t broken you, or that it’s helped you </a:t>
            </a:r>
            <a:r>
              <a:rPr lang="en-US" dirty="0" err="1">
                <a:effectLst/>
              </a:rPr>
              <a:t>realise</a:t>
            </a:r>
            <a:r>
              <a:rPr lang="en-US" dirty="0">
                <a:effectLst/>
              </a:rPr>
              <a:t> who you can really trust. </a:t>
            </a:r>
          </a:p>
          <a:p>
            <a:endParaRPr lang="en-US" dirty="0">
              <a:effectLst/>
            </a:endParaRPr>
          </a:p>
          <a:p>
            <a:r>
              <a:rPr lang="en-US" b="1" dirty="0">
                <a:effectLst/>
              </a:rPr>
              <a:t>Giving yourself a break</a:t>
            </a:r>
          </a:p>
          <a:p>
            <a:endParaRPr lang="en-US" dirty="0">
              <a:effectLst/>
            </a:endParaRPr>
          </a:p>
          <a:p>
            <a:r>
              <a:rPr lang="en-US" dirty="0">
                <a:effectLst/>
              </a:rPr>
              <a:t>Sometimes you can be your own worst critic, so it’s important that when you feel stressed or worried you aren’t too hard on yourself. Try to remember that despite how you may feel, you’re a valuable person who deserves good things – it’s absolutely right that you should treat yourself when you feel bad.</a:t>
            </a:r>
          </a:p>
          <a:p>
            <a:endParaRPr lang="en-GB" dirty="0"/>
          </a:p>
        </p:txBody>
      </p:sp>
      <p:sp>
        <p:nvSpPr>
          <p:cNvPr id="4" name="Slide Number Placeholder 3"/>
          <p:cNvSpPr>
            <a:spLocks noGrp="1"/>
          </p:cNvSpPr>
          <p:nvPr>
            <p:ph type="sldNum" sz="quarter" idx="5"/>
          </p:nvPr>
        </p:nvSpPr>
        <p:spPr/>
        <p:txBody>
          <a:bodyPr/>
          <a:lstStyle/>
          <a:p>
            <a:fld id="{5FE64808-B20E-4D28-89D9-1E039D695974}" type="slidenum">
              <a:rPr lang="en-GB" smtClean="0"/>
              <a:t>9</a:t>
            </a:fld>
            <a:endParaRPr lang="en-GB"/>
          </a:p>
        </p:txBody>
      </p:sp>
    </p:spTree>
    <p:extLst>
      <p:ext uri="{BB962C8B-B14F-4D97-AF65-F5344CB8AC3E}">
        <p14:creationId xmlns:p14="http://schemas.microsoft.com/office/powerpoint/2010/main" val="986316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FE64808-B20E-4D28-89D9-1E039D695974}" type="slidenum">
              <a:rPr lang="en-GB" smtClean="0"/>
              <a:t>10</a:t>
            </a:fld>
            <a:endParaRPr lang="en-GB"/>
          </a:p>
        </p:txBody>
      </p:sp>
    </p:spTree>
    <p:extLst>
      <p:ext uri="{BB962C8B-B14F-4D97-AF65-F5344CB8AC3E}">
        <p14:creationId xmlns:p14="http://schemas.microsoft.com/office/powerpoint/2010/main" val="2920811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left side, examples of what you can grow, but graphic shows the different mindsets</a:t>
            </a:r>
          </a:p>
          <a:p>
            <a:endParaRPr lang="en-GB" dirty="0"/>
          </a:p>
          <a:p>
            <a:r>
              <a:rPr lang="en-GB" dirty="0"/>
              <a:t>People can work to develop this mindset, as leaders, peers etc, we can support this mindset with the ways we frame. Think about the things we tell our self? </a:t>
            </a:r>
          </a:p>
        </p:txBody>
      </p:sp>
      <p:sp>
        <p:nvSpPr>
          <p:cNvPr id="4" name="Slide Number Placeholder 3"/>
          <p:cNvSpPr>
            <a:spLocks noGrp="1"/>
          </p:cNvSpPr>
          <p:nvPr>
            <p:ph type="sldNum" sz="quarter" idx="5"/>
          </p:nvPr>
        </p:nvSpPr>
        <p:spPr/>
        <p:txBody>
          <a:bodyPr/>
          <a:lstStyle/>
          <a:p>
            <a:fld id="{88343685-A8DA-4570-BA33-689E6692EF73}" type="slidenum">
              <a:rPr lang="en-GB" smtClean="0"/>
              <a:t>11</a:t>
            </a:fld>
            <a:endParaRPr lang="en-GB"/>
          </a:p>
        </p:txBody>
      </p:sp>
    </p:spTree>
    <p:extLst>
      <p:ext uri="{BB962C8B-B14F-4D97-AF65-F5344CB8AC3E}">
        <p14:creationId xmlns:p14="http://schemas.microsoft.com/office/powerpoint/2010/main" val="2346933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Own paths and ladders… three stage life, we used to learn in first stage by default, and then default is you climb the established ladder</a:t>
            </a:r>
          </a:p>
          <a:p>
            <a:r>
              <a:rPr lang="en-GB" dirty="0"/>
              <a:t>Now we are in multi-stage lives and we design our own ladder! We can choose how we want to grow.</a:t>
            </a:r>
          </a:p>
          <a:p>
            <a:endParaRPr lang="en-GB" dirty="0"/>
          </a:p>
          <a:p>
            <a:r>
              <a:rPr lang="en-GB" dirty="0"/>
              <a:t>Some people might want to focus on growing skills to maintain ability or do their specific job… settled</a:t>
            </a:r>
          </a:p>
          <a:p>
            <a:r>
              <a:rPr lang="en-GB" dirty="0"/>
              <a:t>Some it might be more behavioural or personal</a:t>
            </a:r>
          </a:p>
          <a:p>
            <a:r>
              <a:rPr lang="en-GB" dirty="0"/>
              <a:t>Some it might be to develop a broad range of knowledge, skills and competences – explorers</a:t>
            </a:r>
          </a:p>
          <a:p>
            <a:r>
              <a:rPr lang="en-GB" dirty="0"/>
              <a:t>Some it might be to move them up, across or somewhere different entirely</a:t>
            </a:r>
          </a:p>
          <a:p>
            <a:endParaRPr lang="en-GB" dirty="0"/>
          </a:p>
          <a:p>
            <a:r>
              <a:rPr lang="en-GB" dirty="0"/>
              <a:t>Generational differences…</a:t>
            </a:r>
          </a:p>
          <a:p>
            <a:endParaRPr lang="en-GB" dirty="0"/>
          </a:p>
          <a:p>
            <a:r>
              <a:rPr lang="en-GB" dirty="0"/>
              <a:t>There’s an age old narrative that people don’t want to develop later in life… I think most people know that is outdated, but it still lingers  (example B’s org) – assume people will want to retire. </a:t>
            </a:r>
          </a:p>
          <a:p>
            <a:endParaRPr lang="en-GB" dirty="0"/>
          </a:p>
          <a:p>
            <a:r>
              <a:rPr lang="en-GB" dirty="0"/>
              <a:t>Also there is a lingering narrative about how younger generations want to move around and explore more, where developing is fundamental to the employee offer, where they want to climb ladder quicker. BUT – I think its less about the people and more about the environments and opportunities around them. After all – scouting skills are for life!</a:t>
            </a:r>
          </a:p>
        </p:txBody>
      </p:sp>
      <p:sp>
        <p:nvSpPr>
          <p:cNvPr id="4" name="Slide Number Placeholder 3"/>
          <p:cNvSpPr>
            <a:spLocks noGrp="1"/>
          </p:cNvSpPr>
          <p:nvPr>
            <p:ph type="sldNum" sz="quarter" idx="5"/>
          </p:nvPr>
        </p:nvSpPr>
        <p:spPr/>
        <p:txBody>
          <a:bodyPr/>
          <a:lstStyle/>
          <a:p>
            <a:fld id="{88343685-A8DA-4570-BA33-689E6692EF73}" type="slidenum">
              <a:rPr lang="en-GB" smtClean="0"/>
              <a:t>12</a:t>
            </a:fld>
            <a:endParaRPr lang="en-GB"/>
          </a:p>
        </p:txBody>
      </p:sp>
    </p:spTree>
    <p:extLst>
      <p:ext uri="{BB962C8B-B14F-4D97-AF65-F5344CB8AC3E}">
        <p14:creationId xmlns:p14="http://schemas.microsoft.com/office/powerpoint/2010/main" val="3363857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the notes… The next factor most commonly cited by employees for failing to meet their career progression expectations are not being able to afford to invest in their own personal development by studying for a qualification/developing new skills outside work (25%) and taking the wrong qualifications at school, college or university (23%).)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Failing to meet career – this is outside bad luck which was most stated</a:t>
            </a:r>
          </a:p>
          <a:p>
            <a:endParaRPr lang="en-GB" dirty="0"/>
          </a:p>
        </p:txBody>
      </p:sp>
      <p:sp>
        <p:nvSpPr>
          <p:cNvPr id="4" name="Slide Number Placeholder 3"/>
          <p:cNvSpPr>
            <a:spLocks noGrp="1"/>
          </p:cNvSpPr>
          <p:nvPr>
            <p:ph type="sldNum" sz="quarter" idx="5"/>
          </p:nvPr>
        </p:nvSpPr>
        <p:spPr/>
        <p:txBody>
          <a:bodyPr/>
          <a:lstStyle/>
          <a:p>
            <a:fld id="{88343685-A8DA-4570-BA33-689E6692EF73}" type="slidenum">
              <a:rPr lang="en-GB" smtClean="0"/>
              <a:t>13</a:t>
            </a:fld>
            <a:endParaRPr lang="en-GB"/>
          </a:p>
        </p:txBody>
      </p:sp>
    </p:spTree>
    <p:extLst>
      <p:ext uri="{BB962C8B-B14F-4D97-AF65-F5344CB8AC3E}">
        <p14:creationId xmlns:p14="http://schemas.microsoft.com/office/powerpoint/2010/main" val="3067152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way we talk to ourselves …What we tell ourselves about our abilities reinforces our mindset</a:t>
            </a:r>
          </a:p>
          <a:p>
            <a:endParaRPr lang="en-GB" dirty="0"/>
          </a:p>
          <a:p>
            <a:r>
              <a:rPr lang="en-GB" dirty="0"/>
              <a:t>Praise can reinforce a fixed mindset, so where think about growth mindset, we focus more on encouragement. Its more task focused than personal – focusses on the striving, the efforts, the approaches. Can do. Less of “you are really good at drafting briefings”, “you are a great influencer”, “its ok, not everyone is strong at using data”… you focus more on what the person has done, or what they can do if they practice and persevere</a:t>
            </a:r>
          </a:p>
        </p:txBody>
      </p:sp>
      <p:sp>
        <p:nvSpPr>
          <p:cNvPr id="4" name="Slide Number Placeholder 3"/>
          <p:cNvSpPr>
            <a:spLocks noGrp="1"/>
          </p:cNvSpPr>
          <p:nvPr>
            <p:ph type="sldNum" sz="quarter" idx="5"/>
          </p:nvPr>
        </p:nvSpPr>
        <p:spPr/>
        <p:txBody>
          <a:bodyPr/>
          <a:lstStyle/>
          <a:p>
            <a:fld id="{88343685-A8DA-4570-BA33-689E6692EF73}" type="slidenum">
              <a:rPr lang="en-GB" smtClean="0"/>
              <a:t>14</a:t>
            </a:fld>
            <a:endParaRPr lang="en-GB"/>
          </a:p>
        </p:txBody>
      </p:sp>
    </p:spTree>
    <p:extLst>
      <p:ext uri="{BB962C8B-B14F-4D97-AF65-F5344CB8AC3E}">
        <p14:creationId xmlns:p14="http://schemas.microsoft.com/office/powerpoint/2010/main" val="3844224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4BF9D-020F-4E7A-B410-07FD4999A6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ADFC61-4CD6-4A34-897B-14E1EE8C9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809A5A-1126-44CB-8DEA-8EDE275C1869}"/>
              </a:ext>
            </a:extLst>
          </p:cNvPr>
          <p:cNvSpPr>
            <a:spLocks noGrp="1"/>
          </p:cNvSpPr>
          <p:nvPr>
            <p:ph type="dt" sz="half" idx="10"/>
          </p:nvPr>
        </p:nvSpPr>
        <p:spPr/>
        <p:txBody>
          <a:bodyPr/>
          <a:lstStyle/>
          <a:p>
            <a:fld id="{1D2D6A92-C66C-411C-978D-3120EB05AF9C}" type="datetime1">
              <a:rPr lang="en-US" smtClean="0"/>
              <a:t>11/8/2021</a:t>
            </a:fld>
            <a:endParaRPr lang="en-US"/>
          </a:p>
        </p:txBody>
      </p:sp>
      <p:sp>
        <p:nvSpPr>
          <p:cNvPr id="5" name="Footer Placeholder 4">
            <a:extLst>
              <a:ext uri="{FF2B5EF4-FFF2-40B4-BE49-F238E27FC236}">
                <a16:creationId xmlns:a16="http://schemas.microsoft.com/office/drawing/2014/main" id="{F135EA22-45CD-42A3-AE25-BBA0AF5EBB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333967-B85D-47BD-9B56-83720832E9C8}"/>
              </a:ext>
            </a:extLst>
          </p:cNvPr>
          <p:cNvSpPr>
            <a:spLocks noGrp="1"/>
          </p:cNvSpPr>
          <p:nvPr>
            <p:ph type="sldNum" sz="quarter" idx="12"/>
          </p:nvPr>
        </p:nvSpPr>
        <p:spPr/>
        <p:txBody>
          <a:bodyPr/>
          <a:lstStyle/>
          <a:p>
            <a:fld id="{FE29B0A7-4FFA-4AFA-9EDE-DCB5F051EC7D}" type="slidenum">
              <a:rPr lang="en-US" smtClean="0"/>
              <a:t>‹#›</a:t>
            </a:fld>
            <a:endParaRPr lang="en-US"/>
          </a:p>
        </p:txBody>
      </p:sp>
    </p:spTree>
    <p:extLst>
      <p:ext uri="{BB962C8B-B14F-4D97-AF65-F5344CB8AC3E}">
        <p14:creationId xmlns:p14="http://schemas.microsoft.com/office/powerpoint/2010/main" val="317419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62C47-7EA3-4194-96B5-8C907A8AA8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A107AC-8C8A-42CD-91AC-7B5B32CE34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BAE7E1-0010-47AA-9C0B-FF85FEFD719D}"/>
              </a:ext>
            </a:extLst>
          </p:cNvPr>
          <p:cNvSpPr>
            <a:spLocks noGrp="1"/>
          </p:cNvSpPr>
          <p:nvPr>
            <p:ph type="dt" sz="half" idx="10"/>
          </p:nvPr>
        </p:nvSpPr>
        <p:spPr/>
        <p:txBody>
          <a:bodyPr/>
          <a:lstStyle/>
          <a:p>
            <a:fld id="{2DAEEB92-E957-45ED-80DD-3F75BEC7AE38}" type="datetime1">
              <a:rPr lang="en-US" smtClean="0"/>
              <a:t>11/8/2021</a:t>
            </a:fld>
            <a:endParaRPr lang="en-US"/>
          </a:p>
        </p:txBody>
      </p:sp>
      <p:sp>
        <p:nvSpPr>
          <p:cNvPr id="5" name="Footer Placeholder 4">
            <a:extLst>
              <a:ext uri="{FF2B5EF4-FFF2-40B4-BE49-F238E27FC236}">
                <a16:creationId xmlns:a16="http://schemas.microsoft.com/office/drawing/2014/main" id="{7FA3B4BF-EA8C-4FFC-B8B3-9C212E577E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E1B9C1-78A3-4A1A-8129-1866C4A3B103}"/>
              </a:ext>
            </a:extLst>
          </p:cNvPr>
          <p:cNvSpPr>
            <a:spLocks noGrp="1"/>
          </p:cNvSpPr>
          <p:nvPr>
            <p:ph type="sldNum" sz="quarter" idx="12"/>
          </p:nvPr>
        </p:nvSpPr>
        <p:spPr/>
        <p:txBody>
          <a:bodyPr/>
          <a:lstStyle/>
          <a:p>
            <a:fld id="{FE29B0A7-4FFA-4AFA-9EDE-DCB5F051EC7D}" type="slidenum">
              <a:rPr lang="en-US" smtClean="0"/>
              <a:t>‹#›</a:t>
            </a:fld>
            <a:endParaRPr lang="en-US"/>
          </a:p>
        </p:txBody>
      </p:sp>
    </p:spTree>
    <p:extLst>
      <p:ext uri="{BB962C8B-B14F-4D97-AF65-F5344CB8AC3E}">
        <p14:creationId xmlns:p14="http://schemas.microsoft.com/office/powerpoint/2010/main" val="65345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2284BD-327D-4F69-BF63-431EA0C310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FF091C-86C1-4A21-845D-D688BDF511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AA25ED-54F1-4CC3-AA36-9C99A4FBEC38}"/>
              </a:ext>
            </a:extLst>
          </p:cNvPr>
          <p:cNvSpPr>
            <a:spLocks noGrp="1"/>
          </p:cNvSpPr>
          <p:nvPr>
            <p:ph type="dt" sz="half" idx="10"/>
          </p:nvPr>
        </p:nvSpPr>
        <p:spPr/>
        <p:txBody>
          <a:bodyPr/>
          <a:lstStyle/>
          <a:p>
            <a:fld id="{C54F0E93-E631-4CD0-BADC-0981613E0CBD}" type="datetime1">
              <a:rPr lang="en-US" smtClean="0"/>
              <a:t>11/8/2021</a:t>
            </a:fld>
            <a:endParaRPr lang="en-US"/>
          </a:p>
        </p:txBody>
      </p:sp>
      <p:sp>
        <p:nvSpPr>
          <p:cNvPr id="5" name="Footer Placeholder 4">
            <a:extLst>
              <a:ext uri="{FF2B5EF4-FFF2-40B4-BE49-F238E27FC236}">
                <a16:creationId xmlns:a16="http://schemas.microsoft.com/office/drawing/2014/main" id="{4395C1B6-08A8-492F-A5CB-B24C070375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4CEA4-183D-41E1-902A-AEA4B507BA28}"/>
              </a:ext>
            </a:extLst>
          </p:cNvPr>
          <p:cNvSpPr>
            <a:spLocks noGrp="1"/>
          </p:cNvSpPr>
          <p:nvPr>
            <p:ph type="sldNum" sz="quarter" idx="12"/>
          </p:nvPr>
        </p:nvSpPr>
        <p:spPr/>
        <p:txBody>
          <a:bodyPr/>
          <a:lstStyle/>
          <a:p>
            <a:fld id="{FE29B0A7-4FFA-4AFA-9EDE-DCB5F051EC7D}" type="slidenum">
              <a:rPr lang="en-US" smtClean="0"/>
              <a:t>‹#›</a:t>
            </a:fld>
            <a:endParaRPr lang="en-US"/>
          </a:p>
        </p:txBody>
      </p:sp>
    </p:spTree>
    <p:extLst>
      <p:ext uri="{BB962C8B-B14F-4D97-AF65-F5344CB8AC3E}">
        <p14:creationId xmlns:p14="http://schemas.microsoft.com/office/powerpoint/2010/main" val="3625627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chemeClr val="tx1"/>
                </a:solidFill>
                <a:latin typeface="Arial Black"/>
                <a:cs typeface="Arial Black"/>
              </a:defRPr>
            </a:lvl1pPr>
          </a:lstStyle>
          <a:p>
            <a:endParaRPr/>
          </a:p>
        </p:txBody>
      </p:sp>
      <p:sp>
        <p:nvSpPr>
          <p:cNvPr id="3" name="Holder 3"/>
          <p:cNvSpPr>
            <a:spLocks noGrp="1"/>
          </p:cNvSpPr>
          <p:nvPr>
            <p:ph sz="half" idx="2"/>
          </p:nvPr>
        </p:nvSpPr>
        <p:spPr>
          <a:xfrm>
            <a:off x="609837" y="1577340"/>
            <a:ext cx="530559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1332" y="1577340"/>
            <a:ext cx="530559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83134F2B-FDFD-440D-85F7-344C52CAE24B}" type="datetime1">
              <a:rPr lang="en-US" smtClean="0"/>
              <a:t>11/8/2021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3285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FDF52-53ED-4A1B-8B91-374A085AAA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E5BE16-2B72-4222-9CCF-E214CF0F18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DF499-05AA-40CB-BB0A-8B6976DDCC3F}"/>
              </a:ext>
            </a:extLst>
          </p:cNvPr>
          <p:cNvSpPr>
            <a:spLocks noGrp="1"/>
          </p:cNvSpPr>
          <p:nvPr>
            <p:ph type="dt" sz="half" idx="10"/>
          </p:nvPr>
        </p:nvSpPr>
        <p:spPr/>
        <p:txBody>
          <a:bodyPr/>
          <a:lstStyle/>
          <a:p>
            <a:fld id="{C0E43951-32CB-4D80-9C36-9AB1083913A3}" type="datetime1">
              <a:rPr lang="en-US" smtClean="0"/>
              <a:t>11/8/2021</a:t>
            </a:fld>
            <a:endParaRPr lang="en-US"/>
          </a:p>
        </p:txBody>
      </p:sp>
      <p:sp>
        <p:nvSpPr>
          <p:cNvPr id="5" name="Footer Placeholder 4">
            <a:extLst>
              <a:ext uri="{FF2B5EF4-FFF2-40B4-BE49-F238E27FC236}">
                <a16:creationId xmlns:a16="http://schemas.microsoft.com/office/drawing/2014/main" id="{8DC97409-255A-476D-9762-D1C4F283A6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9C03A-AA67-436A-8910-9D7B4651D1EE}"/>
              </a:ext>
            </a:extLst>
          </p:cNvPr>
          <p:cNvSpPr>
            <a:spLocks noGrp="1"/>
          </p:cNvSpPr>
          <p:nvPr>
            <p:ph type="sldNum" sz="quarter" idx="12"/>
          </p:nvPr>
        </p:nvSpPr>
        <p:spPr/>
        <p:txBody>
          <a:bodyPr/>
          <a:lstStyle/>
          <a:p>
            <a:fld id="{FE29B0A7-4FFA-4AFA-9EDE-DCB5F051EC7D}" type="slidenum">
              <a:rPr lang="en-US" smtClean="0"/>
              <a:t>‹#›</a:t>
            </a:fld>
            <a:endParaRPr lang="en-US"/>
          </a:p>
        </p:txBody>
      </p:sp>
    </p:spTree>
    <p:extLst>
      <p:ext uri="{BB962C8B-B14F-4D97-AF65-F5344CB8AC3E}">
        <p14:creationId xmlns:p14="http://schemas.microsoft.com/office/powerpoint/2010/main" val="2485192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781E2-4A47-413B-B5D8-F22E0A2AF4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5FA437-DA6F-46C6-89E5-22547C1C20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1E3F5-3C73-469C-8FCF-6FAA231283EE}"/>
              </a:ext>
            </a:extLst>
          </p:cNvPr>
          <p:cNvSpPr>
            <a:spLocks noGrp="1"/>
          </p:cNvSpPr>
          <p:nvPr>
            <p:ph type="dt" sz="half" idx="10"/>
          </p:nvPr>
        </p:nvSpPr>
        <p:spPr/>
        <p:txBody>
          <a:bodyPr/>
          <a:lstStyle/>
          <a:p>
            <a:fld id="{51059F97-1055-45A1-AC59-F42D28F26AD6}" type="datetime1">
              <a:rPr lang="en-US" smtClean="0"/>
              <a:t>11/8/2021</a:t>
            </a:fld>
            <a:endParaRPr lang="en-US"/>
          </a:p>
        </p:txBody>
      </p:sp>
      <p:sp>
        <p:nvSpPr>
          <p:cNvPr id="5" name="Footer Placeholder 4">
            <a:extLst>
              <a:ext uri="{FF2B5EF4-FFF2-40B4-BE49-F238E27FC236}">
                <a16:creationId xmlns:a16="http://schemas.microsoft.com/office/drawing/2014/main" id="{D369245E-A5F5-48B3-A35B-09FFCD764A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FD737-3EDE-4DD4-A745-6A0171965EB8}"/>
              </a:ext>
            </a:extLst>
          </p:cNvPr>
          <p:cNvSpPr>
            <a:spLocks noGrp="1"/>
          </p:cNvSpPr>
          <p:nvPr>
            <p:ph type="sldNum" sz="quarter" idx="12"/>
          </p:nvPr>
        </p:nvSpPr>
        <p:spPr/>
        <p:txBody>
          <a:bodyPr/>
          <a:lstStyle/>
          <a:p>
            <a:fld id="{FE29B0A7-4FFA-4AFA-9EDE-DCB5F051EC7D}" type="slidenum">
              <a:rPr lang="en-US" smtClean="0"/>
              <a:t>‹#›</a:t>
            </a:fld>
            <a:endParaRPr lang="en-US"/>
          </a:p>
        </p:txBody>
      </p:sp>
    </p:spTree>
    <p:extLst>
      <p:ext uri="{BB962C8B-B14F-4D97-AF65-F5344CB8AC3E}">
        <p14:creationId xmlns:p14="http://schemas.microsoft.com/office/powerpoint/2010/main" val="219950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D3CBC-73D4-4DE6-BD9D-6EC78205F9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093292-6AD0-4C51-ACFA-F175714453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2DA7C9-69D1-424A-97B7-E0043BA333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567517-8DDD-4748-8DE7-7C01D421EE5F}"/>
              </a:ext>
            </a:extLst>
          </p:cNvPr>
          <p:cNvSpPr>
            <a:spLocks noGrp="1"/>
          </p:cNvSpPr>
          <p:nvPr>
            <p:ph type="dt" sz="half" idx="10"/>
          </p:nvPr>
        </p:nvSpPr>
        <p:spPr/>
        <p:txBody>
          <a:bodyPr/>
          <a:lstStyle/>
          <a:p>
            <a:fld id="{E8891320-6D81-49D7-884B-E33BC4175F76}" type="datetime1">
              <a:rPr lang="en-US" smtClean="0"/>
              <a:t>11/8/2021</a:t>
            </a:fld>
            <a:endParaRPr lang="en-US"/>
          </a:p>
        </p:txBody>
      </p:sp>
      <p:sp>
        <p:nvSpPr>
          <p:cNvPr id="6" name="Footer Placeholder 5">
            <a:extLst>
              <a:ext uri="{FF2B5EF4-FFF2-40B4-BE49-F238E27FC236}">
                <a16:creationId xmlns:a16="http://schemas.microsoft.com/office/drawing/2014/main" id="{B6F39C7E-628D-4B89-81D1-7326F7DE12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6C30D-D177-4B2A-99E7-AC1396E47C65}"/>
              </a:ext>
            </a:extLst>
          </p:cNvPr>
          <p:cNvSpPr>
            <a:spLocks noGrp="1"/>
          </p:cNvSpPr>
          <p:nvPr>
            <p:ph type="sldNum" sz="quarter" idx="12"/>
          </p:nvPr>
        </p:nvSpPr>
        <p:spPr/>
        <p:txBody>
          <a:bodyPr/>
          <a:lstStyle/>
          <a:p>
            <a:fld id="{FE29B0A7-4FFA-4AFA-9EDE-DCB5F051EC7D}" type="slidenum">
              <a:rPr lang="en-US" smtClean="0"/>
              <a:t>‹#›</a:t>
            </a:fld>
            <a:endParaRPr lang="en-US"/>
          </a:p>
        </p:txBody>
      </p:sp>
    </p:spTree>
    <p:extLst>
      <p:ext uri="{BB962C8B-B14F-4D97-AF65-F5344CB8AC3E}">
        <p14:creationId xmlns:p14="http://schemas.microsoft.com/office/powerpoint/2010/main" val="255569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09276-D38F-4659-8770-905B70CCFD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A552DC-123B-4578-981A-03E8755220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890714-94D1-4C0A-9547-20687EC468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D3F1B-5AFB-4FDE-8319-C64232DC12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A4080B-DFB0-4961-B7C0-B2723553FC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8337A3-8BA5-48C1-B787-B86FD831FFE6}"/>
              </a:ext>
            </a:extLst>
          </p:cNvPr>
          <p:cNvSpPr>
            <a:spLocks noGrp="1"/>
          </p:cNvSpPr>
          <p:nvPr>
            <p:ph type="dt" sz="half" idx="10"/>
          </p:nvPr>
        </p:nvSpPr>
        <p:spPr/>
        <p:txBody>
          <a:bodyPr/>
          <a:lstStyle/>
          <a:p>
            <a:fld id="{5E68D712-6303-4615-AF01-8A505CA67C67}" type="datetime1">
              <a:rPr lang="en-US" smtClean="0"/>
              <a:t>11/8/2021</a:t>
            </a:fld>
            <a:endParaRPr lang="en-US"/>
          </a:p>
        </p:txBody>
      </p:sp>
      <p:sp>
        <p:nvSpPr>
          <p:cNvPr id="8" name="Footer Placeholder 7">
            <a:extLst>
              <a:ext uri="{FF2B5EF4-FFF2-40B4-BE49-F238E27FC236}">
                <a16:creationId xmlns:a16="http://schemas.microsoft.com/office/drawing/2014/main" id="{4D746C1B-AF3A-4E6D-B217-BE72CCB313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7E8B5B-17D6-4C88-A6DB-A40718000275}"/>
              </a:ext>
            </a:extLst>
          </p:cNvPr>
          <p:cNvSpPr>
            <a:spLocks noGrp="1"/>
          </p:cNvSpPr>
          <p:nvPr>
            <p:ph type="sldNum" sz="quarter" idx="12"/>
          </p:nvPr>
        </p:nvSpPr>
        <p:spPr/>
        <p:txBody>
          <a:bodyPr/>
          <a:lstStyle/>
          <a:p>
            <a:fld id="{FE29B0A7-4FFA-4AFA-9EDE-DCB5F051EC7D}" type="slidenum">
              <a:rPr lang="en-US" smtClean="0"/>
              <a:t>‹#›</a:t>
            </a:fld>
            <a:endParaRPr lang="en-US"/>
          </a:p>
        </p:txBody>
      </p:sp>
    </p:spTree>
    <p:extLst>
      <p:ext uri="{BB962C8B-B14F-4D97-AF65-F5344CB8AC3E}">
        <p14:creationId xmlns:p14="http://schemas.microsoft.com/office/powerpoint/2010/main" val="1022142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93D94-63C4-4EE6-974F-A76DE67C4F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FD4846-0758-4F59-B272-9FBDEAAF9583}"/>
              </a:ext>
            </a:extLst>
          </p:cNvPr>
          <p:cNvSpPr>
            <a:spLocks noGrp="1"/>
          </p:cNvSpPr>
          <p:nvPr>
            <p:ph type="dt" sz="half" idx="10"/>
          </p:nvPr>
        </p:nvSpPr>
        <p:spPr/>
        <p:txBody>
          <a:bodyPr/>
          <a:lstStyle/>
          <a:p>
            <a:fld id="{37F859DA-702C-4881-AC26-3C5BD952E44D}" type="datetime1">
              <a:rPr lang="en-US" smtClean="0"/>
              <a:t>11/8/2021</a:t>
            </a:fld>
            <a:endParaRPr lang="en-US"/>
          </a:p>
        </p:txBody>
      </p:sp>
      <p:sp>
        <p:nvSpPr>
          <p:cNvPr id="4" name="Footer Placeholder 3">
            <a:extLst>
              <a:ext uri="{FF2B5EF4-FFF2-40B4-BE49-F238E27FC236}">
                <a16:creationId xmlns:a16="http://schemas.microsoft.com/office/drawing/2014/main" id="{63FF50CF-F8B9-4E4B-A0E0-92A903966B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23AAE-36FC-4B79-922F-74D7C8A70AD5}"/>
              </a:ext>
            </a:extLst>
          </p:cNvPr>
          <p:cNvSpPr>
            <a:spLocks noGrp="1"/>
          </p:cNvSpPr>
          <p:nvPr>
            <p:ph type="sldNum" sz="quarter" idx="12"/>
          </p:nvPr>
        </p:nvSpPr>
        <p:spPr/>
        <p:txBody>
          <a:bodyPr/>
          <a:lstStyle/>
          <a:p>
            <a:fld id="{FE29B0A7-4FFA-4AFA-9EDE-DCB5F051EC7D}" type="slidenum">
              <a:rPr lang="en-US" smtClean="0"/>
              <a:t>‹#›</a:t>
            </a:fld>
            <a:endParaRPr lang="en-US"/>
          </a:p>
        </p:txBody>
      </p:sp>
    </p:spTree>
    <p:extLst>
      <p:ext uri="{BB962C8B-B14F-4D97-AF65-F5344CB8AC3E}">
        <p14:creationId xmlns:p14="http://schemas.microsoft.com/office/powerpoint/2010/main" val="940897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F704A1-82A8-4D2E-ABE6-FA3C7EE1D39B}"/>
              </a:ext>
            </a:extLst>
          </p:cNvPr>
          <p:cNvSpPr>
            <a:spLocks noGrp="1"/>
          </p:cNvSpPr>
          <p:nvPr>
            <p:ph type="dt" sz="half" idx="10"/>
          </p:nvPr>
        </p:nvSpPr>
        <p:spPr/>
        <p:txBody>
          <a:bodyPr/>
          <a:lstStyle/>
          <a:p>
            <a:fld id="{238E7165-40FB-4CA8-80A4-D954CA82649F}" type="datetime1">
              <a:rPr lang="en-US" smtClean="0"/>
              <a:t>11/8/2021</a:t>
            </a:fld>
            <a:endParaRPr lang="en-US"/>
          </a:p>
        </p:txBody>
      </p:sp>
      <p:sp>
        <p:nvSpPr>
          <p:cNvPr id="3" name="Footer Placeholder 2">
            <a:extLst>
              <a:ext uri="{FF2B5EF4-FFF2-40B4-BE49-F238E27FC236}">
                <a16:creationId xmlns:a16="http://schemas.microsoft.com/office/drawing/2014/main" id="{48DA9637-0E2B-4FE9-BC45-F2507AB9C2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9F1D95-EC55-431D-9CD4-21B12F254CC0}"/>
              </a:ext>
            </a:extLst>
          </p:cNvPr>
          <p:cNvSpPr>
            <a:spLocks noGrp="1"/>
          </p:cNvSpPr>
          <p:nvPr>
            <p:ph type="sldNum" sz="quarter" idx="12"/>
          </p:nvPr>
        </p:nvSpPr>
        <p:spPr/>
        <p:txBody>
          <a:bodyPr/>
          <a:lstStyle/>
          <a:p>
            <a:fld id="{FE29B0A7-4FFA-4AFA-9EDE-DCB5F051EC7D}" type="slidenum">
              <a:rPr lang="en-US" smtClean="0"/>
              <a:t>‹#›</a:t>
            </a:fld>
            <a:endParaRPr lang="en-US"/>
          </a:p>
        </p:txBody>
      </p:sp>
    </p:spTree>
    <p:extLst>
      <p:ext uri="{BB962C8B-B14F-4D97-AF65-F5344CB8AC3E}">
        <p14:creationId xmlns:p14="http://schemas.microsoft.com/office/powerpoint/2010/main" val="4017898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95AA-457F-4E26-A329-F33199559B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0D6159-B825-4764-AF01-91B4DEBAF1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A950A0-608C-4DE8-B510-AFC2740920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22DE21-202C-4BAA-AD02-3AB2843307E4}"/>
              </a:ext>
            </a:extLst>
          </p:cNvPr>
          <p:cNvSpPr>
            <a:spLocks noGrp="1"/>
          </p:cNvSpPr>
          <p:nvPr>
            <p:ph type="dt" sz="half" idx="10"/>
          </p:nvPr>
        </p:nvSpPr>
        <p:spPr/>
        <p:txBody>
          <a:bodyPr/>
          <a:lstStyle/>
          <a:p>
            <a:fld id="{19DF0504-3C0D-4F87-9BD0-3D1263832B0A}" type="datetime1">
              <a:rPr lang="en-US" smtClean="0"/>
              <a:t>11/8/2021</a:t>
            </a:fld>
            <a:endParaRPr lang="en-US"/>
          </a:p>
        </p:txBody>
      </p:sp>
      <p:sp>
        <p:nvSpPr>
          <p:cNvPr id="6" name="Footer Placeholder 5">
            <a:extLst>
              <a:ext uri="{FF2B5EF4-FFF2-40B4-BE49-F238E27FC236}">
                <a16:creationId xmlns:a16="http://schemas.microsoft.com/office/drawing/2014/main" id="{6921A688-51ED-4C52-882A-E0FE20ADE9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FA403F-5435-41C9-B4D3-039E7F1FB255}"/>
              </a:ext>
            </a:extLst>
          </p:cNvPr>
          <p:cNvSpPr>
            <a:spLocks noGrp="1"/>
          </p:cNvSpPr>
          <p:nvPr>
            <p:ph type="sldNum" sz="quarter" idx="12"/>
          </p:nvPr>
        </p:nvSpPr>
        <p:spPr/>
        <p:txBody>
          <a:bodyPr/>
          <a:lstStyle/>
          <a:p>
            <a:fld id="{FE29B0A7-4FFA-4AFA-9EDE-DCB5F051EC7D}" type="slidenum">
              <a:rPr lang="en-US" smtClean="0"/>
              <a:t>‹#›</a:t>
            </a:fld>
            <a:endParaRPr lang="en-US"/>
          </a:p>
        </p:txBody>
      </p:sp>
    </p:spTree>
    <p:extLst>
      <p:ext uri="{BB962C8B-B14F-4D97-AF65-F5344CB8AC3E}">
        <p14:creationId xmlns:p14="http://schemas.microsoft.com/office/powerpoint/2010/main" val="4157828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85F99-AF67-4D4E-9D9E-1C00404D24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778001-99F2-4BA2-9B34-DFC7A39A39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1F2643-3F13-4888-8876-47B6D1DE9A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202B2-640F-495C-8499-CBE5F27F089C}"/>
              </a:ext>
            </a:extLst>
          </p:cNvPr>
          <p:cNvSpPr>
            <a:spLocks noGrp="1"/>
          </p:cNvSpPr>
          <p:nvPr>
            <p:ph type="dt" sz="half" idx="10"/>
          </p:nvPr>
        </p:nvSpPr>
        <p:spPr/>
        <p:txBody>
          <a:bodyPr/>
          <a:lstStyle/>
          <a:p>
            <a:fld id="{0EBA4624-79D1-43E2-A282-3510F255802A}" type="datetime1">
              <a:rPr lang="en-US" smtClean="0"/>
              <a:t>11/8/2021</a:t>
            </a:fld>
            <a:endParaRPr lang="en-US"/>
          </a:p>
        </p:txBody>
      </p:sp>
      <p:sp>
        <p:nvSpPr>
          <p:cNvPr id="6" name="Footer Placeholder 5">
            <a:extLst>
              <a:ext uri="{FF2B5EF4-FFF2-40B4-BE49-F238E27FC236}">
                <a16:creationId xmlns:a16="http://schemas.microsoft.com/office/drawing/2014/main" id="{F12DC852-2DBC-4AB1-935E-F6D37200EB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205BD4-DD78-46F8-82A1-847ACCE22388}"/>
              </a:ext>
            </a:extLst>
          </p:cNvPr>
          <p:cNvSpPr>
            <a:spLocks noGrp="1"/>
          </p:cNvSpPr>
          <p:nvPr>
            <p:ph type="sldNum" sz="quarter" idx="12"/>
          </p:nvPr>
        </p:nvSpPr>
        <p:spPr/>
        <p:txBody>
          <a:bodyPr/>
          <a:lstStyle/>
          <a:p>
            <a:fld id="{FE29B0A7-4FFA-4AFA-9EDE-DCB5F051EC7D}" type="slidenum">
              <a:rPr lang="en-US" smtClean="0"/>
              <a:t>‹#›</a:t>
            </a:fld>
            <a:endParaRPr lang="en-US"/>
          </a:p>
        </p:txBody>
      </p:sp>
    </p:spTree>
    <p:extLst>
      <p:ext uri="{BB962C8B-B14F-4D97-AF65-F5344CB8AC3E}">
        <p14:creationId xmlns:p14="http://schemas.microsoft.com/office/powerpoint/2010/main" val="539170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03F164-5F64-4D3B-8D72-415A4BFFAB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C6F816-26C0-45B3-AC72-792CFC3CB0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037107-94F9-4944-A78F-47022669AB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3A7771-01F4-49A3-85DD-0E714DCF962D}" type="datetime1">
              <a:rPr lang="en-US" smtClean="0"/>
              <a:t>11/8/2021</a:t>
            </a:fld>
            <a:endParaRPr lang="en-US"/>
          </a:p>
        </p:txBody>
      </p:sp>
      <p:sp>
        <p:nvSpPr>
          <p:cNvPr id="5" name="Footer Placeholder 4">
            <a:extLst>
              <a:ext uri="{FF2B5EF4-FFF2-40B4-BE49-F238E27FC236}">
                <a16:creationId xmlns:a16="http://schemas.microsoft.com/office/drawing/2014/main" id="{86AF9930-6357-4C16-B51D-63CCFED600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53334F-37D1-43D9-904F-CED940EDC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29B0A7-4FFA-4AFA-9EDE-DCB5F051EC7D}" type="slidenum">
              <a:rPr lang="en-US" smtClean="0"/>
              <a:t>‹#›</a:t>
            </a:fld>
            <a:endParaRPr lang="en-US"/>
          </a:p>
        </p:txBody>
      </p:sp>
    </p:spTree>
    <p:extLst>
      <p:ext uri="{BB962C8B-B14F-4D97-AF65-F5344CB8AC3E}">
        <p14:creationId xmlns:p14="http://schemas.microsoft.com/office/powerpoint/2010/main" val="3786987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learning-styles-online.com/inventory/questions.php?cookieset=y"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hyperlink" Target="https://www.verywellmind.com/how-emotionally-intelligent-are-you-279609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CDC305E-B645-4EBE-8CAD-0464D3B32EE9}"/>
              </a:ext>
            </a:extLst>
          </p:cNvPr>
          <p:cNvSpPr txBox="1"/>
          <p:nvPr/>
        </p:nvSpPr>
        <p:spPr>
          <a:xfrm>
            <a:off x="1979802" y="561906"/>
            <a:ext cx="9110443" cy="4879606"/>
          </a:xfrm>
          <a:prstGeom prst="rect">
            <a:avLst/>
          </a:prstGeom>
          <a:noFill/>
        </p:spPr>
        <p:txBody>
          <a:bodyPr wrap="square">
            <a:spAutoFit/>
          </a:bodyPr>
          <a:lstStyle/>
          <a:p>
            <a:pPr algn="ctr" rtl="0">
              <a:lnSpc>
                <a:spcPct val="150000"/>
              </a:lnSpc>
              <a:spcBef>
                <a:spcPts val="0"/>
              </a:spcBef>
              <a:spcAft>
                <a:spcPts val="500"/>
              </a:spcAft>
            </a:pPr>
            <a:r>
              <a:rPr lang="en-US" sz="4000" b="0" i="0" u="none" strike="noStrike" dirty="0">
                <a:solidFill>
                  <a:srgbClr val="010100"/>
                </a:solidFill>
                <a:effectLst/>
                <a:latin typeface="Arial" panose="020B0604020202020204" pitchFamily="34" charset="0"/>
              </a:rPr>
              <a:t>International Scout Volunteer Group</a:t>
            </a:r>
            <a:endParaRPr lang="en-US" sz="4000" b="0" dirty="0">
              <a:effectLst/>
            </a:endParaRPr>
          </a:p>
          <a:p>
            <a:pPr algn="ctr" rtl="0">
              <a:spcBef>
                <a:spcPts val="0"/>
              </a:spcBef>
              <a:spcAft>
                <a:spcPts val="500"/>
              </a:spcAft>
            </a:pPr>
            <a:r>
              <a:rPr lang="en-US" sz="3600" b="0" i="0" u="none" strike="noStrike" dirty="0">
                <a:solidFill>
                  <a:srgbClr val="3D3D00"/>
                </a:solidFill>
                <a:effectLst/>
                <a:latin typeface="Arial" panose="020B0604020202020204" pitchFamily="34" charset="0"/>
              </a:rPr>
              <a:t>(ISVG) </a:t>
            </a:r>
          </a:p>
          <a:p>
            <a:pPr algn="ctr" rtl="0">
              <a:lnSpc>
                <a:spcPct val="150000"/>
              </a:lnSpc>
              <a:spcBef>
                <a:spcPts val="0"/>
              </a:spcBef>
              <a:spcAft>
                <a:spcPts val="500"/>
              </a:spcAft>
            </a:pPr>
            <a:r>
              <a:rPr lang="en-US" sz="2800" b="0" i="0" u="none" strike="noStrike" dirty="0">
                <a:solidFill>
                  <a:srgbClr val="3D3D00"/>
                </a:solidFill>
                <a:effectLst/>
                <a:latin typeface="Aharoni" panose="02010803020104030203" pitchFamily="2" charset="-79"/>
                <a:cs typeface="Aharoni" panose="02010803020104030203" pitchFamily="2" charset="-79"/>
              </a:rPr>
              <a:t>Online course</a:t>
            </a:r>
            <a:endParaRPr lang="en-US" sz="3200" b="0" dirty="0">
              <a:effectLst/>
              <a:latin typeface="Aharoni" panose="02010803020104030203" pitchFamily="2" charset="-79"/>
              <a:cs typeface="Aharoni" panose="02010803020104030203" pitchFamily="2" charset="-79"/>
            </a:endParaRPr>
          </a:p>
          <a:p>
            <a:pPr algn="ctr" rtl="0">
              <a:lnSpc>
                <a:spcPct val="150000"/>
              </a:lnSpc>
              <a:spcBef>
                <a:spcPts val="0"/>
              </a:spcBef>
              <a:spcAft>
                <a:spcPts val="500"/>
              </a:spcAft>
            </a:pPr>
            <a:r>
              <a:rPr lang="en-US" sz="3600" b="0" i="0" u="none" strike="noStrike" dirty="0">
                <a:solidFill>
                  <a:srgbClr val="010100"/>
                </a:solidFill>
                <a:effectLst/>
                <a:latin typeface="Arial" panose="020B0604020202020204" pitchFamily="34" charset="0"/>
              </a:rPr>
              <a:t>Learning and Development in Scouting </a:t>
            </a:r>
            <a:endParaRPr lang="en-US" sz="3600" b="0" dirty="0">
              <a:effectLst/>
            </a:endParaRPr>
          </a:p>
          <a:p>
            <a:pPr algn="ctr">
              <a:lnSpc>
                <a:spcPct val="150000"/>
              </a:lnSpc>
            </a:pPr>
            <a:br>
              <a:rPr lang="en-US" sz="3600" dirty="0"/>
            </a:br>
            <a:endParaRPr lang="en-US" sz="3600" dirty="0"/>
          </a:p>
        </p:txBody>
      </p:sp>
      <p:pic>
        <p:nvPicPr>
          <p:cNvPr id="11" name="Picture 10">
            <a:extLst>
              <a:ext uri="{FF2B5EF4-FFF2-40B4-BE49-F238E27FC236}">
                <a16:creationId xmlns:a16="http://schemas.microsoft.com/office/drawing/2014/main" id="{895E44A3-8CA3-48AB-84AB-3F5F142DB83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5400000">
            <a:off x="942673" y="4332319"/>
            <a:ext cx="2313178" cy="1734883"/>
          </a:xfrm>
          <a:prstGeom prst="rect">
            <a:avLst/>
          </a:prstGeom>
        </p:spPr>
      </p:pic>
      <p:pic>
        <p:nvPicPr>
          <p:cNvPr id="15" name="Picture 14">
            <a:extLst>
              <a:ext uri="{FF2B5EF4-FFF2-40B4-BE49-F238E27FC236}">
                <a16:creationId xmlns:a16="http://schemas.microsoft.com/office/drawing/2014/main" id="{68BED13E-D9F4-4576-8AEB-74DB93DE3DE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37874" t="13326" r="40809" b="6575"/>
          <a:stretch/>
        </p:blipFill>
        <p:spPr>
          <a:xfrm>
            <a:off x="226505" y="105246"/>
            <a:ext cx="1400959" cy="1316077"/>
          </a:xfrm>
          <a:prstGeom prst="rect">
            <a:avLst/>
          </a:prstGeom>
        </p:spPr>
      </p:pic>
      <p:sp>
        <p:nvSpPr>
          <p:cNvPr id="17" name="TextBox 16">
            <a:extLst>
              <a:ext uri="{FF2B5EF4-FFF2-40B4-BE49-F238E27FC236}">
                <a16:creationId xmlns:a16="http://schemas.microsoft.com/office/drawing/2014/main" id="{7D183D7B-3024-4A7D-A962-73CD0D3DAAC1}"/>
              </a:ext>
            </a:extLst>
          </p:cNvPr>
          <p:cNvSpPr txBox="1"/>
          <p:nvPr/>
        </p:nvSpPr>
        <p:spPr>
          <a:xfrm>
            <a:off x="3816991" y="5463792"/>
            <a:ext cx="8086987" cy="369332"/>
          </a:xfrm>
          <a:prstGeom prst="rect">
            <a:avLst/>
          </a:prstGeom>
          <a:noFill/>
        </p:spPr>
        <p:txBody>
          <a:bodyPr wrap="square">
            <a:spAutoFit/>
          </a:bodyPr>
          <a:lstStyle/>
          <a:p>
            <a:pPr rtl="0">
              <a:spcBef>
                <a:spcPts val="0"/>
              </a:spcBef>
              <a:spcAft>
                <a:spcPts val="500"/>
              </a:spcAft>
            </a:pPr>
            <a:r>
              <a:rPr lang="en-US" sz="1800" b="0" i="0" u="none" strike="noStrike" dirty="0">
                <a:solidFill>
                  <a:srgbClr val="0E0E00"/>
                </a:solidFill>
                <a:effectLst/>
                <a:latin typeface="Arial" panose="020B0604020202020204" pitchFamily="34" charset="0"/>
              </a:rPr>
              <a:t>Karen Notaro Assoc CIPD, London, England </a:t>
            </a:r>
            <a:endParaRPr lang="en-US" b="0" dirty="0">
              <a:effectLst/>
            </a:endParaRPr>
          </a:p>
        </p:txBody>
      </p:sp>
      <p:sp>
        <p:nvSpPr>
          <p:cNvPr id="2" name="Slide Number Placeholder 1">
            <a:extLst>
              <a:ext uri="{FF2B5EF4-FFF2-40B4-BE49-F238E27FC236}">
                <a16:creationId xmlns:a16="http://schemas.microsoft.com/office/drawing/2014/main" id="{D18B82C0-B786-468F-AA78-2ADFDEFA3E75}"/>
              </a:ext>
            </a:extLst>
          </p:cNvPr>
          <p:cNvSpPr>
            <a:spLocks noGrp="1"/>
          </p:cNvSpPr>
          <p:nvPr>
            <p:ph type="sldNum" sz="quarter" idx="12"/>
          </p:nvPr>
        </p:nvSpPr>
        <p:spPr/>
        <p:txBody>
          <a:bodyPr/>
          <a:lstStyle/>
          <a:p>
            <a:fld id="{FE29B0A7-4FFA-4AFA-9EDE-DCB5F051EC7D}" type="slidenum">
              <a:rPr lang="en-US" smtClean="0"/>
              <a:t>1</a:t>
            </a:fld>
            <a:endParaRPr lang="en-US"/>
          </a:p>
        </p:txBody>
      </p:sp>
    </p:spTree>
    <p:extLst>
      <p:ext uri="{BB962C8B-B14F-4D97-AF65-F5344CB8AC3E}">
        <p14:creationId xmlns:p14="http://schemas.microsoft.com/office/powerpoint/2010/main" val="463721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10077831" y="532637"/>
            <a:ext cx="1090613" cy="250508"/>
            <a:chOff x="13437108" y="710183"/>
            <a:chExt cx="1454150" cy="334010"/>
          </a:xfrm>
        </p:grpSpPr>
        <p:sp>
          <p:nvSpPr>
            <p:cNvPr id="4" name="object 4"/>
            <p:cNvSpPr/>
            <p:nvPr/>
          </p:nvSpPr>
          <p:spPr>
            <a:xfrm>
              <a:off x="13437109" y="710183"/>
              <a:ext cx="795655" cy="334010"/>
            </a:xfrm>
            <a:custGeom>
              <a:avLst/>
              <a:gdLst/>
              <a:ahLst/>
              <a:cxnLst/>
              <a:rect l="l" t="t" r="r" b="b"/>
              <a:pathLst>
                <a:path w="795655" h="334009">
                  <a:moveTo>
                    <a:pt x="257429" y="232537"/>
                  </a:moveTo>
                  <a:lnTo>
                    <a:pt x="250482" y="195008"/>
                  </a:lnTo>
                  <a:lnTo>
                    <a:pt x="197789" y="148526"/>
                  </a:lnTo>
                  <a:lnTo>
                    <a:pt x="153924" y="133858"/>
                  </a:lnTo>
                  <a:lnTo>
                    <a:pt x="119519" y="123977"/>
                  </a:lnTo>
                  <a:lnTo>
                    <a:pt x="97853" y="115277"/>
                  </a:lnTo>
                  <a:lnTo>
                    <a:pt x="86550" y="105168"/>
                  </a:lnTo>
                  <a:lnTo>
                    <a:pt x="83312" y="91059"/>
                  </a:lnTo>
                  <a:lnTo>
                    <a:pt x="86118" y="80264"/>
                  </a:lnTo>
                  <a:lnTo>
                    <a:pt x="94386" y="71374"/>
                  </a:lnTo>
                  <a:lnTo>
                    <a:pt x="107848" y="65341"/>
                  </a:lnTo>
                  <a:lnTo>
                    <a:pt x="126238" y="63119"/>
                  </a:lnTo>
                  <a:lnTo>
                    <a:pt x="147040" y="65379"/>
                  </a:lnTo>
                  <a:lnTo>
                    <a:pt x="167894" y="71678"/>
                  </a:lnTo>
                  <a:lnTo>
                    <a:pt x="188734" y="81292"/>
                  </a:lnTo>
                  <a:lnTo>
                    <a:pt x="209550" y="93472"/>
                  </a:lnTo>
                  <a:lnTo>
                    <a:pt x="231178" y="63119"/>
                  </a:lnTo>
                  <a:lnTo>
                    <a:pt x="221373" y="23418"/>
                  </a:lnTo>
                  <a:lnTo>
                    <a:pt x="160756" y="2768"/>
                  </a:lnTo>
                  <a:lnTo>
                    <a:pt x="126238" y="0"/>
                  </a:lnTo>
                  <a:lnTo>
                    <a:pt x="80772" y="6832"/>
                  </a:lnTo>
                  <a:lnTo>
                    <a:pt x="44780" y="26212"/>
                  </a:lnTo>
                  <a:lnTo>
                    <a:pt x="21094" y="56527"/>
                  </a:lnTo>
                  <a:lnTo>
                    <a:pt x="12573" y="96139"/>
                  </a:lnTo>
                  <a:lnTo>
                    <a:pt x="12573" y="98552"/>
                  </a:lnTo>
                  <a:lnTo>
                    <a:pt x="20294" y="138099"/>
                  </a:lnTo>
                  <a:lnTo>
                    <a:pt x="42240" y="164884"/>
                  </a:lnTo>
                  <a:lnTo>
                    <a:pt x="76479" y="183134"/>
                  </a:lnTo>
                  <a:lnTo>
                    <a:pt x="153758" y="207327"/>
                  </a:lnTo>
                  <a:lnTo>
                    <a:pt x="173837" y="216408"/>
                  </a:lnTo>
                  <a:lnTo>
                    <a:pt x="183997" y="225971"/>
                  </a:lnTo>
                  <a:lnTo>
                    <a:pt x="186817" y="237617"/>
                  </a:lnTo>
                  <a:lnTo>
                    <a:pt x="186817" y="240030"/>
                  </a:lnTo>
                  <a:lnTo>
                    <a:pt x="183578" y="252298"/>
                  </a:lnTo>
                  <a:lnTo>
                    <a:pt x="174193" y="261937"/>
                  </a:lnTo>
                  <a:lnTo>
                    <a:pt x="159105" y="268249"/>
                  </a:lnTo>
                  <a:lnTo>
                    <a:pt x="138811" y="270510"/>
                  </a:lnTo>
                  <a:lnTo>
                    <a:pt x="113182" y="267741"/>
                  </a:lnTo>
                  <a:lnTo>
                    <a:pt x="88950" y="259740"/>
                  </a:lnTo>
                  <a:lnTo>
                    <a:pt x="65684" y="246989"/>
                  </a:lnTo>
                  <a:lnTo>
                    <a:pt x="42926" y="229997"/>
                  </a:lnTo>
                  <a:lnTo>
                    <a:pt x="0" y="280543"/>
                  </a:lnTo>
                  <a:lnTo>
                    <a:pt x="31635" y="303796"/>
                  </a:lnTo>
                  <a:lnTo>
                    <a:pt x="65633" y="320382"/>
                  </a:lnTo>
                  <a:lnTo>
                    <a:pt x="101523" y="330327"/>
                  </a:lnTo>
                  <a:lnTo>
                    <a:pt x="138811" y="333629"/>
                  </a:lnTo>
                  <a:lnTo>
                    <a:pt x="186105" y="326720"/>
                  </a:lnTo>
                  <a:lnTo>
                    <a:pt x="223685" y="306755"/>
                  </a:lnTo>
                  <a:lnTo>
                    <a:pt x="248475" y="274967"/>
                  </a:lnTo>
                  <a:lnTo>
                    <a:pt x="249415" y="270510"/>
                  </a:lnTo>
                  <a:lnTo>
                    <a:pt x="257429" y="232537"/>
                  </a:lnTo>
                  <a:close/>
                </a:path>
                <a:path w="795655" h="334009">
                  <a:moveTo>
                    <a:pt x="513461" y="115189"/>
                  </a:moveTo>
                  <a:lnTo>
                    <a:pt x="494855" y="98209"/>
                  </a:lnTo>
                  <a:lnTo>
                    <a:pt x="472706" y="85458"/>
                  </a:lnTo>
                  <a:lnTo>
                    <a:pt x="446290" y="77457"/>
                  </a:lnTo>
                  <a:lnTo>
                    <a:pt x="414909" y="74676"/>
                  </a:lnTo>
                  <a:lnTo>
                    <a:pt x="362381" y="84899"/>
                  </a:lnTo>
                  <a:lnTo>
                    <a:pt x="320751" y="112712"/>
                  </a:lnTo>
                  <a:lnTo>
                    <a:pt x="293331" y="153873"/>
                  </a:lnTo>
                  <a:lnTo>
                    <a:pt x="283464" y="204089"/>
                  </a:lnTo>
                  <a:lnTo>
                    <a:pt x="293293" y="254342"/>
                  </a:lnTo>
                  <a:lnTo>
                    <a:pt x="320433" y="295529"/>
                  </a:lnTo>
                  <a:lnTo>
                    <a:pt x="361302" y="323392"/>
                  </a:lnTo>
                  <a:lnTo>
                    <a:pt x="412369" y="333629"/>
                  </a:lnTo>
                  <a:lnTo>
                    <a:pt x="446341" y="330428"/>
                  </a:lnTo>
                  <a:lnTo>
                    <a:pt x="473392" y="321271"/>
                  </a:lnTo>
                  <a:lnTo>
                    <a:pt x="495198" y="306895"/>
                  </a:lnTo>
                  <a:lnTo>
                    <a:pt x="513461" y="288036"/>
                  </a:lnTo>
                  <a:lnTo>
                    <a:pt x="498182" y="272669"/>
                  </a:lnTo>
                  <a:lnTo>
                    <a:pt x="473075" y="247396"/>
                  </a:lnTo>
                  <a:lnTo>
                    <a:pt x="460070" y="257721"/>
                  </a:lnTo>
                  <a:lnTo>
                    <a:pt x="447116" y="265709"/>
                  </a:lnTo>
                  <a:lnTo>
                    <a:pt x="433222" y="270852"/>
                  </a:lnTo>
                  <a:lnTo>
                    <a:pt x="417449" y="272669"/>
                  </a:lnTo>
                  <a:lnTo>
                    <a:pt x="390537" y="267322"/>
                  </a:lnTo>
                  <a:lnTo>
                    <a:pt x="370738" y="252666"/>
                  </a:lnTo>
                  <a:lnTo>
                    <a:pt x="358508" y="230886"/>
                  </a:lnTo>
                  <a:lnTo>
                    <a:pt x="354330" y="204089"/>
                  </a:lnTo>
                  <a:lnTo>
                    <a:pt x="358800" y="177330"/>
                  </a:lnTo>
                  <a:lnTo>
                    <a:pt x="371322" y="155587"/>
                  </a:lnTo>
                  <a:lnTo>
                    <a:pt x="390486" y="140982"/>
                  </a:lnTo>
                  <a:lnTo>
                    <a:pt x="414909" y="135636"/>
                  </a:lnTo>
                  <a:lnTo>
                    <a:pt x="431038" y="137490"/>
                  </a:lnTo>
                  <a:lnTo>
                    <a:pt x="445528" y="142887"/>
                  </a:lnTo>
                  <a:lnTo>
                    <a:pt x="458609" y="151612"/>
                  </a:lnTo>
                  <a:lnTo>
                    <a:pt x="470535" y="163449"/>
                  </a:lnTo>
                  <a:lnTo>
                    <a:pt x="495261" y="135636"/>
                  </a:lnTo>
                  <a:lnTo>
                    <a:pt x="513461" y="115189"/>
                  </a:lnTo>
                  <a:close/>
                </a:path>
                <a:path w="795655" h="334009">
                  <a:moveTo>
                    <a:pt x="795401" y="204089"/>
                  </a:moveTo>
                  <a:lnTo>
                    <a:pt x="789025" y="162356"/>
                  </a:lnTo>
                  <a:lnTo>
                    <a:pt x="775474" y="135636"/>
                  </a:lnTo>
                  <a:lnTo>
                    <a:pt x="770953" y="126720"/>
                  </a:lnTo>
                  <a:lnTo>
                    <a:pt x="742721" y="99021"/>
                  </a:lnTo>
                  <a:lnTo>
                    <a:pt x="727583" y="91643"/>
                  </a:lnTo>
                  <a:lnTo>
                    <a:pt x="727583" y="204089"/>
                  </a:lnTo>
                  <a:lnTo>
                    <a:pt x="722998" y="230886"/>
                  </a:lnTo>
                  <a:lnTo>
                    <a:pt x="709904" y="252666"/>
                  </a:lnTo>
                  <a:lnTo>
                    <a:pt x="689267" y="267322"/>
                  </a:lnTo>
                  <a:lnTo>
                    <a:pt x="662051" y="272669"/>
                  </a:lnTo>
                  <a:lnTo>
                    <a:pt x="635990" y="266954"/>
                  </a:lnTo>
                  <a:lnTo>
                    <a:pt x="615315" y="251714"/>
                  </a:lnTo>
                  <a:lnTo>
                    <a:pt x="601675" y="229806"/>
                  </a:lnTo>
                  <a:lnTo>
                    <a:pt x="596773" y="204089"/>
                  </a:lnTo>
                  <a:lnTo>
                    <a:pt x="601306" y="177330"/>
                  </a:lnTo>
                  <a:lnTo>
                    <a:pt x="614311" y="155587"/>
                  </a:lnTo>
                  <a:lnTo>
                    <a:pt x="634860" y="140982"/>
                  </a:lnTo>
                  <a:lnTo>
                    <a:pt x="662051" y="135636"/>
                  </a:lnTo>
                  <a:lnTo>
                    <a:pt x="688251" y="141338"/>
                  </a:lnTo>
                  <a:lnTo>
                    <a:pt x="709002" y="156527"/>
                  </a:lnTo>
                  <a:lnTo>
                    <a:pt x="722655" y="178396"/>
                  </a:lnTo>
                  <a:lnTo>
                    <a:pt x="727583" y="204089"/>
                  </a:lnTo>
                  <a:lnTo>
                    <a:pt x="727583" y="91643"/>
                  </a:lnTo>
                  <a:lnTo>
                    <a:pt x="705904" y="81064"/>
                  </a:lnTo>
                  <a:lnTo>
                    <a:pt x="662051" y="74676"/>
                  </a:lnTo>
                  <a:lnTo>
                    <a:pt x="619226" y="81318"/>
                  </a:lnTo>
                  <a:lnTo>
                    <a:pt x="582561" y="99758"/>
                  </a:lnTo>
                  <a:lnTo>
                    <a:pt x="553986" y="127812"/>
                  </a:lnTo>
                  <a:lnTo>
                    <a:pt x="535432" y="163322"/>
                  </a:lnTo>
                  <a:lnTo>
                    <a:pt x="528828" y="204089"/>
                  </a:lnTo>
                  <a:lnTo>
                    <a:pt x="535203" y="245846"/>
                  </a:lnTo>
                  <a:lnTo>
                    <a:pt x="553300" y="281508"/>
                  </a:lnTo>
                  <a:lnTo>
                    <a:pt x="581520" y="309245"/>
                  </a:lnTo>
                  <a:lnTo>
                    <a:pt x="618299" y="327228"/>
                  </a:lnTo>
                  <a:lnTo>
                    <a:pt x="662051" y="333629"/>
                  </a:lnTo>
                  <a:lnTo>
                    <a:pt x="704926" y="326986"/>
                  </a:lnTo>
                  <a:lnTo>
                    <a:pt x="741629" y="308521"/>
                  </a:lnTo>
                  <a:lnTo>
                    <a:pt x="770216" y="280416"/>
                  </a:lnTo>
                  <a:lnTo>
                    <a:pt x="774255" y="272669"/>
                  </a:lnTo>
                  <a:lnTo>
                    <a:pt x="788784" y="244881"/>
                  </a:lnTo>
                  <a:lnTo>
                    <a:pt x="795401" y="204089"/>
                  </a:lnTo>
                  <a:close/>
                </a:path>
              </a:pathLst>
            </a:custGeom>
            <a:solidFill>
              <a:srgbClr val="FFFFFF"/>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sp>
          <p:nvSpPr>
            <p:cNvPr id="5" name="object 5"/>
            <p:cNvSpPr/>
            <p:nvPr/>
          </p:nvSpPr>
          <p:spPr>
            <a:xfrm>
              <a:off x="14261592" y="790955"/>
              <a:ext cx="226948" cy="252857"/>
            </a:xfrm>
            <a:prstGeom prst="rect">
              <a:avLst/>
            </a:prstGeom>
            <a:blipFill>
              <a:blip r:embed="rId3" cstate="print"/>
              <a:stretch>
                <a:fillRect/>
              </a:stretch>
            </a:blip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sp>
          <p:nvSpPr>
            <p:cNvPr id="6" name="object 6"/>
            <p:cNvSpPr/>
            <p:nvPr/>
          </p:nvSpPr>
          <p:spPr>
            <a:xfrm>
              <a:off x="14529817" y="726947"/>
              <a:ext cx="361315" cy="316865"/>
            </a:xfrm>
            <a:custGeom>
              <a:avLst/>
              <a:gdLst/>
              <a:ahLst/>
              <a:cxnLst/>
              <a:rect l="l" t="t" r="r" b="b"/>
              <a:pathLst>
                <a:path w="361315" h="316865">
                  <a:moveTo>
                    <a:pt x="127889" y="63246"/>
                  </a:moveTo>
                  <a:lnTo>
                    <a:pt x="70231" y="63246"/>
                  </a:lnTo>
                  <a:lnTo>
                    <a:pt x="70231" y="0"/>
                  </a:lnTo>
                  <a:lnTo>
                    <a:pt x="0" y="0"/>
                  </a:lnTo>
                  <a:lnTo>
                    <a:pt x="0" y="240411"/>
                  </a:lnTo>
                  <a:lnTo>
                    <a:pt x="5003" y="276428"/>
                  </a:lnTo>
                  <a:lnTo>
                    <a:pt x="19431" y="298932"/>
                  </a:lnTo>
                  <a:lnTo>
                    <a:pt x="42316" y="310527"/>
                  </a:lnTo>
                  <a:lnTo>
                    <a:pt x="72771" y="313817"/>
                  </a:lnTo>
                  <a:lnTo>
                    <a:pt x="88696" y="312915"/>
                  </a:lnTo>
                  <a:lnTo>
                    <a:pt x="102768" y="310349"/>
                  </a:lnTo>
                  <a:lnTo>
                    <a:pt x="114985" y="306374"/>
                  </a:lnTo>
                  <a:lnTo>
                    <a:pt x="125349" y="301244"/>
                  </a:lnTo>
                  <a:lnTo>
                    <a:pt x="125349" y="242951"/>
                  </a:lnTo>
                  <a:lnTo>
                    <a:pt x="117779" y="247764"/>
                  </a:lnTo>
                  <a:lnTo>
                    <a:pt x="109982" y="250888"/>
                  </a:lnTo>
                  <a:lnTo>
                    <a:pt x="101701" y="252603"/>
                  </a:lnTo>
                  <a:lnTo>
                    <a:pt x="92710" y="253111"/>
                  </a:lnTo>
                  <a:lnTo>
                    <a:pt x="82867" y="251650"/>
                  </a:lnTo>
                  <a:lnTo>
                    <a:pt x="75844" y="247078"/>
                  </a:lnTo>
                  <a:lnTo>
                    <a:pt x="71628" y="239191"/>
                  </a:lnTo>
                  <a:lnTo>
                    <a:pt x="70231" y="227711"/>
                  </a:lnTo>
                  <a:lnTo>
                    <a:pt x="70231" y="123952"/>
                  </a:lnTo>
                  <a:lnTo>
                    <a:pt x="127889" y="123952"/>
                  </a:lnTo>
                  <a:lnTo>
                    <a:pt x="127889" y="63246"/>
                  </a:lnTo>
                  <a:close/>
                </a:path>
                <a:path w="361315" h="316865">
                  <a:moveTo>
                    <a:pt x="361061" y="235585"/>
                  </a:moveTo>
                  <a:lnTo>
                    <a:pt x="354164" y="206222"/>
                  </a:lnTo>
                  <a:lnTo>
                    <a:pt x="336359" y="185420"/>
                  </a:lnTo>
                  <a:lnTo>
                    <a:pt x="311873" y="171297"/>
                  </a:lnTo>
                  <a:lnTo>
                    <a:pt x="284988" y="161925"/>
                  </a:lnTo>
                  <a:lnTo>
                    <a:pt x="265353" y="154673"/>
                  </a:lnTo>
                  <a:lnTo>
                    <a:pt x="249275" y="147650"/>
                  </a:lnTo>
                  <a:lnTo>
                    <a:pt x="238417" y="140144"/>
                  </a:lnTo>
                  <a:lnTo>
                    <a:pt x="234442" y="131445"/>
                  </a:lnTo>
                  <a:lnTo>
                    <a:pt x="234442" y="128905"/>
                  </a:lnTo>
                  <a:lnTo>
                    <a:pt x="236258" y="123317"/>
                  </a:lnTo>
                  <a:lnTo>
                    <a:pt x="241401" y="118427"/>
                  </a:lnTo>
                  <a:lnTo>
                    <a:pt x="249389" y="114985"/>
                  </a:lnTo>
                  <a:lnTo>
                    <a:pt x="259715" y="113665"/>
                  </a:lnTo>
                  <a:lnTo>
                    <a:pt x="275399" y="115100"/>
                  </a:lnTo>
                  <a:lnTo>
                    <a:pt x="292011" y="119380"/>
                  </a:lnTo>
                  <a:lnTo>
                    <a:pt x="309549" y="126530"/>
                  </a:lnTo>
                  <a:lnTo>
                    <a:pt x="328041" y="136525"/>
                  </a:lnTo>
                  <a:lnTo>
                    <a:pt x="341274" y="113665"/>
                  </a:lnTo>
                  <a:lnTo>
                    <a:pt x="333832" y="75006"/>
                  </a:lnTo>
                  <a:lnTo>
                    <a:pt x="285826" y="59817"/>
                  </a:lnTo>
                  <a:lnTo>
                    <a:pt x="262255" y="57912"/>
                  </a:lnTo>
                  <a:lnTo>
                    <a:pt x="226618" y="63055"/>
                  </a:lnTo>
                  <a:lnTo>
                    <a:pt x="197650" y="78168"/>
                  </a:lnTo>
                  <a:lnTo>
                    <a:pt x="178181" y="102819"/>
                  </a:lnTo>
                  <a:lnTo>
                    <a:pt x="171069" y="136525"/>
                  </a:lnTo>
                  <a:lnTo>
                    <a:pt x="171069" y="139192"/>
                  </a:lnTo>
                  <a:lnTo>
                    <a:pt x="177914" y="169583"/>
                  </a:lnTo>
                  <a:lnTo>
                    <a:pt x="195453" y="190246"/>
                  </a:lnTo>
                  <a:lnTo>
                    <a:pt x="219176" y="203784"/>
                  </a:lnTo>
                  <a:lnTo>
                    <a:pt x="264629" y="219633"/>
                  </a:lnTo>
                  <a:lnTo>
                    <a:pt x="281571" y="226072"/>
                  </a:lnTo>
                  <a:lnTo>
                    <a:pt x="293293" y="233451"/>
                  </a:lnTo>
                  <a:lnTo>
                    <a:pt x="297688" y="243205"/>
                  </a:lnTo>
                  <a:lnTo>
                    <a:pt x="295795" y="250278"/>
                  </a:lnTo>
                  <a:lnTo>
                    <a:pt x="290131" y="255917"/>
                  </a:lnTo>
                  <a:lnTo>
                    <a:pt x="280644" y="259638"/>
                  </a:lnTo>
                  <a:lnTo>
                    <a:pt x="267335" y="260985"/>
                  </a:lnTo>
                  <a:lnTo>
                    <a:pt x="249389" y="259143"/>
                  </a:lnTo>
                  <a:lnTo>
                    <a:pt x="229997" y="253733"/>
                  </a:lnTo>
                  <a:lnTo>
                    <a:pt x="209638" y="244970"/>
                  </a:lnTo>
                  <a:lnTo>
                    <a:pt x="188849" y="233045"/>
                  </a:lnTo>
                  <a:lnTo>
                    <a:pt x="158496" y="278765"/>
                  </a:lnTo>
                  <a:lnTo>
                    <a:pt x="183997" y="295440"/>
                  </a:lnTo>
                  <a:lnTo>
                    <a:pt x="210693" y="307340"/>
                  </a:lnTo>
                  <a:lnTo>
                    <a:pt x="237858" y="314490"/>
                  </a:lnTo>
                  <a:lnTo>
                    <a:pt x="264795" y="316865"/>
                  </a:lnTo>
                  <a:lnTo>
                    <a:pt x="302285" y="312051"/>
                  </a:lnTo>
                  <a:lnTo>
                    <a:pt x="332879" y="297230"/>
                  </a:lnTo>
                  <a:lnTo>
                    <a:pt x="353491" y="271919"/>
                  </a:lnTo>
                  <a:lnTo>
                    <a:pt x="355765" y="260985"/>
                  </a:lnTo>
                  <a:lnTo>
                    <a:pt x="361061" y="235585"/>
                  </a:lnTo>
                  <a:close/>
                </a:path>
              </a:pathLst>
            </a:custGeom>
            <a:solidFill>
              <a:srgbClr val="FFFFFF"/>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grpSp>
      <p:sp>
        <p:nvSpPr>
          <p:cNvPr id="7" name="object 7"/>
          <p:cNvSpPr/>
          <p:nvPr/>
        </p:nvSpPr>
        <p:spPr>
          <a:xfrm>
            <a:off x="11481435" y="723518"/>
            <a:ext cx="149637" cy="129063"/>
          </a:xfrm>
          <a:prstGeom prst="rect">
            <a:avLst/>
          </a:prstGeom>
          <a:blipFill>
            <a:blip r:embed="rId4" cstate="print"/>
            <a:stretch>
              <a:fillRect/>
            </a:stretch>
          </a:blip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sp>
        <p:nvSpPr>
          <p:cNvPr id="8" name="object 8"/>
          <p:cNvSpPr/>
          <p:nvPr/>
        </p:nvSpPr>
        <p:spPr>
          <a:xfrm>
            <a:off x="11285201" y="360045"/>
            <a:ext cx="541020" cy="339566"/>
          </a:xfrm>
          <a:custGeom>
            <a:avLst/>
            <a:gdLst/>
            <a:ahLst/>
            <a:cxnLst/>
            <a:rect l="l" t="t" r="r" b="b"/>
            <a:pathLst>
              <a:path w="721359" h="452755">
                <a:moveTo>
                  <a:pt x="261518" y="383921"/>
                </a:moveTo>
                <a:lnTo>
                  <a:pt x="249834" y="333527"/>
                </a:lnTo>
                <a:lnTo>
                  <a:pt x="221005" y="275590"/>
                </a:lnTo>
                <a:lnTo>
                  <a:pt x="193890" y="242570"/>
                </a:lnTo>
                <a:lnTo>
                  <a:pt x="171056" y="224332"/>
                </a:lnTo>
                <a:lnTo>
                  <a:pt x="141986" y="211531"/>
                </a:lnTo>
                <a:lnTo>
                  <a:pt x="111785" y="207264"/>
                </a:lnTo>
                <a:lnTo>
                  <a:pt x="109245" y="207264"/>
                </a:lnTo>
                <a:lnTo>
                  <a:pt x="62572" y="217982"/>
                </a:lnTo>
                <a:lnTo>
                  <a:pt x="25425" y="247650"/>
                </a:lnTo>
                <a:lnTo>
                  <a:pt x="3492" y="291884"/>
                </a:lnTo>
                <a:lnTo>
                  <a:pt x="0" y="317271"/>
                </a:lnTo>
                <a:lnTo>
                  <a:pt x="2438" y="343535"/>
                </a:lnTo>
                <a:lnTo>
                  <a:pt x="38125" y="336042"/>
                </a:lnTo>
                <a:lnTo>
                  <a:pt x="36576" y="318681"/>
                </a:lnTo>
                <a:lnTo>
                  <a:pt x="39077" y="301320"/>
                </a:lnTo>
                <a:lnTo>
                  <a:pt x="65659" y="258597"/>
                </a:lnTo>
                <a:lnTo>
                  <a:pt x="109245" y="242570"/>
                </a:lnTo>
                <a:lnTo>
                  <a:pt x="136918" y="247319"/>
                </a:lnTo>
                <a:lnTo>
                  <a:pt x="177050" y="276707"/>
                </a:lnTo>
                <a:lnTo>
                  <a:pt x="203898" y="319074"/>
                </a:lnTo>
                <a:lnTo>
                  <a:pt x="220167" y="364871"/>
                </a:lnTo>
                <a:lnTo>
                  <a:pt x="223545" y="383921"/>
                </a:lnTo>
                <a:lnTo>
                  <a:pt x="261518" y="383921"/>
                </a:lnTo>
                <a:close/>
              </a:path>
              <a:path w="721359" h="452755">
                <a:moveTo>
                  <a:pt x="488594" y="179324"/>
                </a:moveTo>
                <a:lnTo>
                  <a:pt x="470573" y="111861"/>
                </a:lnTo>
                <a:lnTo>
                  <a:pt x="420268" y="55626"/>
                </a:lnTo>
                <a:lnTo>
                  <a:pt x="417131" y="53086"/>
                </a:lnTo>
                <a:lnTo>
                  <a:pt x="395516" y="35433"/>
                </a:lnTo>
                <a:lnTo>
                  <a:pt x="383882" y="25095"/>
                </a:lnTo>
                <a:lnTo>
                  <a:pt x="374675" y="15240"/>
                </a:lnTo>
                <a:lnTo>
                  <a:pt x="359435" y="0"/>
                </a:lnTo>
                <a:lnTo>
                  <a:pt x="346735" y="15240"/>
                </a:lnTo>
                <a:lnTo>
                  <a:pt x="333946" y="27165"/>
                </a:lnTo>
                <a:lnTo>
                  <a:pt x="320167" y="39154"/>
                </a:lnTo>
                <a:lnTo>
                  <a:pt x="308279" y="49288"/>
                </a:lnTo>
                <a:lnTo>
                  <a:pt x="272275" y="81394"/>
                </a:lnTo>
                <a:lnTo>
                  <a:pt x="250761" y="111861"/>
                </a:lnTo>
                <a:lnTo>
                  <a:pt x="237324" y="145148"/>
                </a:lnTo>
                <a:lnTo>
                  <a:pt x="232689" y="179324"/>
                </a:lnTo>
                <a:lnTo>
                  <a:pt x="235305" y="207365"/>
                </a:lnTo>
                <a:lnTo>
                  <a:pt x="242214" y="234683"/>
                </a:lnTo>
                <a:lnTo>
                  <a:pt x="251968" y="261505"/>
                </a:lnTo>
                <a:lnTo>
                  <a:pt x="263169" y="288036"/>
                </a:lnTo>
                <a:lnTo>
                  <a:pt x="273964" y="311226"/>
                </a:lnTo>
                <a:lnTo>
                  <a:pt x="283375" y="335076"/>
                </a:lnTo>
                <a:lnTo>
                  <a:pt x="290893" y="359384"/>
                </a:lnTo>
                <a:lnTo>
                  <a:pt x="296062" y="383921"/>
                </a:lnTo>
                <a:lnTo>
                  <a:pt x="334035" y="383921"/>
                </a:lnTo>
                <a:lnTo>
                  <a:pt x="319214" y="325602"/>
                </a:lnTo>
                <a:lnTo>
                  <a:pt x="298602" y="272796"/>
                </a:lnTo>
                <a:lnTo>
                  <a:pt x="287477" y="248666"/>
                </a:lnTo>
                <a:lnTo>
                  <a:pt x="277749" y="225209"/>
                </a:lnTo>
                <a:lnTo>
                  <a:pt x="270865" y="202184"/>
                </a:lnTo>
                <a:lnTo>
                  <a:pt x="268249" y="179324"/>
                </a:lnTo>
                <a:lnTo>
                  <a:pt x="273037" y="153060"/>
                </a:lnTo>
                <a:lnTo>
                  <a:pt x="300634" y="104140"/>
                </a:lnTo>
                <a:lnTo>
                  <a:pt x="329831" y="78346"/>
                </a:lnTo>
                <a:lnTo>
                  <a:pt x="338836" y="71132"/>
                </a:lnTo>
                <a:lnTo>
                  <a:pt x="349250" y="62484"/>
                </a:lnTo>
                <a:lnTo>
                  <a:pt x="359435" y="53086"/>
                </a:lnTo>
                <a:lnTo>
                  <a:pt x="371094" y="62484"/>
                </a:lnTo>
                <a:lnTo>
                  <a:pt x="391528" y="78346"/>
                </a:lnTo>
                <a:lnTo>
                  <a:pt x="419646" y="104140"/>
                </a:lnTo>
                <a:lnTo>
                  <a:pt x="446938" y="153060"/>
                </a:lnTo>
                <a:lnTo>
                  <a:pt x="450621" y="179324"/>
                </a:lnTo>
                <a:lnTo>
                  <a:pt x="449465" y="202184"/>
                </a:lnTo>
                <a:lnTo>
                  <a:pt x="443331" y="225209"/>
                </a:lnTo>
                <a:lnTo>
                  <a:pt x="433882" y="248666"/>
                </a:lnTo>
                <a:lnTo>
                  <a:pt x="422808" y="272796"/>
                </a:lnTo>
                <a:lnTo>
                  <a:pt x="412623" y="298411"/>
                </a:lnTo>
                <a:lnTo>
                  <a:pt x="402209" y="325602"/>
                </a:lnTo>
                <a:lnTo>
                  <a:pt x="393204" y="354164"/>
                </a:lnTo>
                <a:lnTo>
                  <a:pt x="387248" y="383921"/>
                </a:lnTo>
                <a:lnTo>
                  <a:pt x="425348" y="383921"/>
                </a:lnTo>
                <a:lnTo>
                  <a:pt x="429336" y="359384"/>
                </a:lnTo>
                <a:lnTo>
                  <a:pt x="436714" y="335076"/>
                </a:lnTo>
                <a:lnTo>
                  <a:pt x="445985" y="311226"/>
                </a:lnTo>
                <a:lnTo>
                  <a:pt x="455701" y="288036"/>
                </a:lnTo>
                <a:lnTo>
                  <a:pt x="468337" y="261505"/>
                </a:lnTo>
                <a:lnTo>
                  <a:pt x="478815" y="234683"/>
                </a:lnTo>
                <a:lnTo>
                  <a:pt x="485952" y="207365"/>
                </a:lnTo>
                <a:lnTo>
                  <a:pt x="488594" y="179324"/>
                </a:lnTo>
                <a:close/>
              </a:path>
              <a:path w="721359" h="452755">
                <a:moveTo>
                  <a:pt x="569366" y="416052"/>
                </a:moveTo>
                <a:lnTo>
                  <a:pt x="151917" y="416052"/>
                </a:lnTo>
                <a:lnTo>
                  <a:pt x="151917" y="452501"/>
                </a:lnTo>
                <a:lnTo>
                  <a:pt x="569366" y="452501"/>
                </a:lnTo>
                <a:lnTo>
                  <a:pt x="569366" y="416052"/>
                </a:lnTo>
                <a:close/>
              </a:path>
              <a:path w="721359" h="452755">
                <a:moveTo>
                  <a:pt x="721283" y="317271"/>
                </a:moveTo>
                <a:lnTo>
                  <a:pt x="717854" y="291884"/>
                </a:lnTo>
                <a:lnTo>
                  <a:pt x="709231" y="268351"/>
                </a:lnTo>
                <a:lnTo>
                  <a:pt x="696112" y="247650"/>
                </a:lnTo>
                <a:lnTo>
                  <a:pt x="690600" y="242570"/>
                </a:lnTo>
                <a:lnTo>
                  <a:pt x="677710" y="230682"/>
                </a:lnTo>
                <a:lnTo>
                  <a:pt x="656945" y="217982"/>
                </a:lnTo>
                <a:lnTo>
                  <a:pt x="634288" y="210032"/>
                </a:lnTo>
                <a:lnTo>
                  <a:pt x="610260" y="207264"/>
                </a:lnTo>
                <a:lnTo>
                  <a:pt x="579069" y="211531"/>
                </a:lnTo>
                <a:lnTo>
                  <a:pt x="524281" y="245681"/>
                </a:lnTo>
                <a:lnTo>
                  <a:pt x="485051" y="304546"/>
                </a:lnTo>
                <a:lnTo>
                  <a:pt x="465112" y="360629"/>
                </a:lnTo>
                <a:lnTo>
                  <a:pt x="461289" y="383921"/>
                </a:lnTo>
                <a:lnTo>
                  <a:pt x="499135" y="383921"/>
                </a:lnTo>
                <a:lnTo>
                  <a:pt x="502488" y="364871"/>
                </a:lnTo>
                <a:lnTo>
                  <a:pt x="508914" y="342696"/>
                </a:lnTo>
                <a:lnTo>
                  <a:pt x="532028" y="295656"/>
                </a:lnTo>
                <a:lnTo>
                  <a:pt x="562610" y="259638"/>
                </a:lnTo>
                <a:lnTo>
                  <a:pt x="610260" y="242570"/>
                </a:lnTo>
                <a:lnTo>
                  <a:pt x="626745" y="244436"/>
                </a:lnTo>
                <a:lnTo>
                  <a:pt x="665759" y="270383"/>
                </a:lnTo>
                <a:lnTo>
                  <a:pt x="684860" y="317271"/>
                </a:lnTo>
                <a:lnTo>
                  <a:pt x="684796" y="319074"/>
                </a:lnTo>
                <a:lnTo>
                  <a:pt x="683412" y="336042"/>
                </a:lnTo>
                <a:lnTo>
                  <a:pt x="718845" y="343535"/>
                </a:lnTo>
                <a:lnTo>
                  <a:pt x="721283" y="317271"/>
                </a:lnTo>
                <a:close/>
              </a:path>
            </a:pathLst>
          </a:custGeom>
          <a:solidFill>
            <a:srgbClr val="FFFFFF"/>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sp>
        <p:nvSpPr>
          <p:cNvPr id="9" name="object 9"/>
          <p:cNvSpPr txBox="1"/>
          <p:nvPr/>
        </p:nvSpPr>
        <p:spPr>
          <a:xfrm>
            <a:off x="10103739" y="818674"/>
            <a:ext cx="988219" cy="171201"/>
          </a:xfrm>
          <a:prstGeom prst="rect">
            <a:avLst/>
          </a:prstGeom>
        </p:spPr>
        <p:txBody>
          <a:bodyPr vert="horz" wrap="square" lIns="0" tIns="9525"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9525">
              <a:lnSpc>
                <a:spcPct val="100000"/>
              </a:lnSpc>
              <a:spcBef>
                <a:spcPts val="75"/>
              </a:spcBef>
            </a:pPr>
            <a:r>
              <a:rPr sz="1050" b="1" spc="-11" dirty="0">
                <a:solidFill>
                  <a:srgbClr val="FFFFFF"/>
                </a:solidFill>
                <a:latin typeface="Arial"/>
                <a:cs typeface="Arial"/>
              </a:rPr>
              <a:t>London</a:t>
            </a:r>
            <a:r>
              <a:rPr sz="1050" b="1" spc="-53" dirty="0">
                <a:solidFill>
                  <a:srgbClr val="FFFFFF"/>
                </a:solidFill>
                <a:latin typeface="Arial"/>
                <a:cs typeface="Arial"/>
              </a:rPr>
              <a:t> </a:t>
            </a:r>
            <a:r>
              <a:rPr sz="1050" b="1" spc="-4" dirty="0">
                <a:solidFill>
                  <a:srgbClr val="FFFFFF"/>
                </a:solidFill>
                <a:latin typeface="Arial"/>
                <a:cs typeface="Arial"/>
              </a:rPr>
              <a:t>Region</a:t>
            </a:r>
            <a:endParaRPr sz="1050">
              <a:latin typeface="Arial"/>
              <a:cs typeface="Arial"/>
            </a:endParaRPr>
          </a:p>
        </p:txBody>
      </p:sp>
      <p:sp>
        <p:nvSpPr>
          <p:cNvPr id="10" name="object 10"/>
          <p:cNvSpPr txBox="1"/>
          <p:nvPr/>
        </p:nvSpPr>
        <p:spPr>
          <a:xfrm>
            <a:off x="3295840" y="1829837"/>
            <a:ext cx="4539139" cy="728469"/>
          </a:xfrm>
          <a:prstGeom prst="rect">
            <a:avLst/>
          </a:prstGeom>
        </p:spPr>
        <p:txBody>
          <a:bodyPr vert="horz" wrap="square" lIns="0" tIns="227648"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9525">
              <a:lnSpc>
                <a:spcPct val="90000"/>
              </a:lnSpc>
              <a:spcBef>
                <a:spcPts val="75"/>
              </a:spcBef>
            </a:pPr>
            <a:r>
              <a:rPr lang="en-US" sz="3600" b="1" spc="-49" dirty="0">
                <a:solidFill>
                  <a:srgbClr val="00B8A3"/>
                </a:solidFill>
                <a:latin typeface="Arial"/>
                <a:cs typeface="Arial"/>
              </a:rPr>
              <a:t>Growth</a:t>
            </a:r>
          </a:p>
        </p:txBody>
      </p:sp>
      <p:pic>
        <p:nvPicPr>
          <p:cNvPr id="11" name="Picture 10">
            <a:extLst>
              <a:ext uri="{FF2B5EF4-FFF2-40B4-BE49-F238E27FC236}">
                <a16:creationId xmlns:a16="http://schemas.microsoft.com/office/drawing/2014/main" id="{2DDD20C7-ECEA-4BE6-9895-E77EE915B741}"/>
              </a:ext>
            </a:extLst>
          </p:cNvPr>
          <p:cNvPicPr>
            <a:picLocks noChangeAspect="1"/>
          </p:cNvPicPr>
          <p:nvPr/>
        </p:nvPicPr>
        <p:blipFill>
          <a:blip r:embed="rId5"/>
          <a:stretch>
            <a:fillRect/>
          </a:stretch>
        </p:blipFill>
        <p:spPr>
          <a:xfrm>
            <a:off x="0" y="26045"/>
            <a:ext cx="1402202" cy="1316850"/>
          </a:xfrm>
          <a:prstGeom prst="rect">
            <a:avLst/>
          </a:prstGeom>
        </p:spPr>
      </p:pic>
      <p:sp>
        <p:nvSpPr>
          <p:cNvPr id="2" name="Slide Number Placeholder 1">
            <a:extLst>
              <a:ext uri="{FF2B5EF4-FFF2-40B4-BE49-F238E27FC236}">
                <a16:creationId xmlns:a16="http://schemas.microsoft.com/office/drawing/2014/main" id="{E895FDE9-03CA-4270-86D8-93ED955FBF3A}"/>
              </a:ext>
            </a:extLst>
          </p:cNvPr>
          <p:cNvSpPr>
            <a:spLocks noGrp="1"/>
          </p:cNvSpPr>
          <p:nvPr>
            <p:ph type="sldNum" sz="quarter" idx="12"/>
          </p:nvPr>
        </p:nvSpPr>
        <p:spPr/>
        <p:txBody>
          <a:bodyPr/>
          <a:lstStyle/>
          <a:p>
            <a:fld id="{FE29B0A7-4FFA-4AFA-9EDE-DCB5F051EC7D}" type="slidenum">
              <a:rPr lang="en-US" smtClean="0"/>
              <a:t>10</a:t>
            </a:fld>
            <a:endParaRPr lang="en-US"/>
          </a:p>
        </p:txBody>
      </p:sp>
    </p:spTree>
    <p:extLst>
      <p:ext uri="{BB962C8B-B14F-4D97-AF65-F5344CB8AC3E}">
        <p14:creationId xmlns:p14="http://schemas.microsoft.com/office/powerpoint/2010/main" val="4120086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B408-BE5C-4C3D-8943-097F475271D0}"/>
              </a:ext>
            </a:extLst>
          </p:cNvPr>
          <p:cNvSpPr>
            <a:spLocks noGrp="1"/>
          </p:cNvSpPr>
          <p:nvPr>
            <p:ph type="title"/>
          </p:nvPr>
        </p:nvSpPr>
        <p:spPr>
          <a:xfrm>
            <a:off x="1402202" y="146153"/>
            <a:ext cx="10515600" cy="1325563"/>
          </a:xfrm>
        </p:spPr>
        <p:txBody>
          <a:bodyPr>
            <a:normAutofit/>
          </a:bodyPr>
          <a:lstStyle/>
          <a:p>
            <a:r>
              <a:rPr lang="en-GB" sz="3600" b="1" spc="-49" dirty="0">
                <a:solidFill>
                  <a:srgbClr val="00B8A3"/>
                </a:solidFill>
                <a:latin typeface="Arial"/>
                <a:ea typeface="+mn-ea"/>
                <a:cs typeface="Arial"/>
              </a:rPr>
              <a:t>What is growth?</a:t>
            </a:r>
            <a:br>
              <a:rPr lang="en-GB" dirty="0"/>
            </a:br>
            <a:endParaRPr lang="en-GB" dirty="0"/>
          </a:p>
        </p:txBody>
      </p:sp>
      <p:sp>
        <p:nvSpPr>
          <p:cNvPr id="3" name="Content Placeholder 2">
            <a:extLst>
              <a:ext uri="{FF2B5EF4-FFF2-40B4-BE49-F238E27FC236}">
                <a16:creationId xmlns:a16="http://schemas.microsoft.com/office/drawing/2014/main" id="{7A48B609-2B21-44A3-A50A-35A2B9EB07D6}"/>
              </a:ext>
            </a:extLst>
          </p:cNvPr>
          <p:cNvSpPr>
            <a:spLocks noGrp="1"/>
          </p:cNvSpPr>
          <p:nvPr>
            <p:ph sz="half" idx="1"/>
          </p:nvPr>
        </p:nvSpPr>
        <p:spPr/>
        <p:txBody>
          <a:bodyPr/>
          <a:lstStyle/>
          <a:p>
            <a:pPr lvl="0"/>
            <a:r>
              <a:rPr lang="en-GB" dirty="0">
                <a:latin typeface="+mj-lt"/>
              </a:rPr>
              <a:t>Learning new knowledge, development and skills</a:t>
            </a:r>
          </a:p>
          <a:p>
            <a:pPr lvl="0"/>
            <a:r>
              <a:rPr lang="en-GB" dirty="0">
                <a:latin typeface="+mj-lt"/>
              </a:rPr>
              <a:t>Building resilience</a:t>
            </a:r>
          </a:p>
          <a:p>
            <a:pPr lvl="0"/>
            <a:r>
              <a:rPr lang="en-GB" dirty="0">
                <a:latin typeface="+mj-lt"/>
              </a:rPr>
              <a:t>Developing mindset</a:t>
            </a:r>
          </a:p>
          <a:p>
            <a:pPr lvl="0"/>
            <a:r>
              <a:rPr lang="en-GB" dirty="0">
                <a:latin typeface="+mj-lt"/>
              </a:rPr>
              <a:t>Adapting behaviours</a:t>
            </a:r>
          </a:p>
          <a:p>
            <a:pPr lvl="0"/>
            <a:r>
              <a:rPr lang="en-GB" dirty="0">
                <a:latin typeface="+mj-lt"/>
              </a:rPr>
              <a:t>Becoming more emotionally intelligent</a:t>
            </a:r>
          </a:p>
          <a:p>
            <a:endParaRPr lang="en-GB" dirty="0"/>
          </a:p>
        </p:txBody>
      </p:sp>
      <p:pic>
        <p:nvPicPr>
          <p:cNvPr id="1026" name="Picture 2" descr="Fixed v. Growth Mindset. I just finished “Mindset” by Carol… | by Ameet  Ranadive | Leadership | Medium">
            <a:extLst>
              <a:ext uri="{FF2B5EF4-FFF2-40B4-BE49-F238E27FC236}">
                <a16:creationId xmlns:a16="http://schemas.microsoft.com/office/drawing/2014/main" id="{8A785BEC-E7A8-4317-9C8C-70F3AFCC3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0121" y="1589686"/>
            <a:ext cx="6343650" cy="3971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0D2EFBD-4BD2-46ED-8AF3-1E52613DB65B}"/>
              </a:ext>
            </a:extLst>
          </p:cNvPr>
          <p:cNvPicPr>
            <a:picLocks noChangeAspect="1"/>
          </p:cNvPicPr>
          <p:nvPr/>
        </p:nvPicPr>
        <p:blipFill>
          <a:blip r:embed="rId4"/>
          <a:stretch>
            <a:fillRect/>
          </a:stretch>
        </p:blipFill>
        <p:spPr>
          <a:xfrm>
            <a:off x="0" y="26045"/>
            <a:ext cx="1402202" cy="1316850"/>
          </a:xfrm>
          <a:prstGeom prst="rect">
            <a:avLst/>
          </a:prstGeom>
        </p:spPr>
      </p:pic>
      <p:sp>
        <p:nvSpPr>
          <p:cNvPr id="4" name="Slide Number Placeholder 3">
            <a:extLst>
              <a:ext uri="{FF2B5EF4-FFF2-40B4-BE49-F238E27FC236}">
                <a16:creationId xmlns:a16="http://schemas.microsoft.com/office/drawing/2014/main" id="{007CD034-9A01-4D0E-B863-8EFBE304D012}"/>
              </a:ext>
            </a:extLst>
          </p:cNvPr>
          <p:cNvSpPr>
            <a:spLocks noGrp="1"/>
          </p:cNvSpPr>
          <p:nvPr>
            <p:ph type="sldNum" sz="quarter" idx="12"/>
          </p:nvPr>
        </p:nvSpPr>
        <p:spPr/>
        <p:txBody>
          <a:bodyPr/>
          <a:lstStyle/>
          <a:p>
            <a:fld id="{FE29B0A7-4FFA-4AFA-9EDE-DCB5F051EC7D}" type="slidenum">
              <a:rPr lang="en-US" smtClean="0"/>
              <a:t>11</a:t>
            </a:fld>
            <a:endParaRPr lang="en-US"/>
          </a:p>
        </p:txBody>
      </p:sp>
    </p:spTree>
    <p:extLst>
      <p:ext uri="{BB962C8B-B14F-4D97-AF65-F5344CB8AC3E}">
        <p14:creationId xmlns:p14="http://schemas.microsoft.com/office/powerpoint/2010/main" val="3525747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591BF-6CE9-4A1E-9CBF-E79E9869C427}"/>
              </a:ext>
            </a:extLst>
          </p:cNvPr>
          <p:cNvSpPr>
            <a:spLocks noGrp="1"/>
          </p:cNvSpPr>
          <p:nvPr>
            <p:ph type="title"/>
          </p:nvPr>
        </p:nvSpPr>
        <p:spPr>
          <a:xfrm>
            <a:off x="1502228" y="114753"/>
            <a:ext cx="10515600" cy="1325563"/>
          </a:xfrm>
        </p:spPr>
        <p:txBody>
          <a:bodyPr>
            <a:normAutofit/>
          </a:bodyPr>
          <a:lstStyle/>
          <a:p>
            <a:r>
              <a:rPr lang="en-GB" sz="3600" b="1" spc="-49" dirty="0">
                <a:solidFill>
                  <a:srgbClr val="00B8A3"/>
                </a:solidFill>
                <a:latin typeface="Arial"/>
                <a:ea typeface="+mn-ea"/>
                <a:cs typeface="Arial"/>
              </a:rPr>
              <a:t>Who wants growth?</a:t>
            </a:r>
          </a:p>
        </p:txBody>
      </p:sp>
      <p:sp>
        <p:nvSpPr>
          <p:cNvPr id="3" name="Content Placeholder 2">
            <a:extLst>
              <a:ext uri="{FF2B5EF4-FFF2-40B4-BE49-F238E27FC236}">
                <a16:creationId xmlns:a16="http://schemas.microsoft.com/office/drawing/2014/main" id="{EBA1F413-AD33-493F-AE65-4981D5516CC1}"/>
              </a:ext>
            </a:extLst>
          </p:cNvPr>
          <p:cNvSpPr>
            <a:spLocks noGrp="1"/>
          </p:cNvSpPr>
          <p:nvPr>
            <p:ph sz="half" idx="1"/>
          </p:nvPr>
        </p:nvSpPr>
        <p:spPr/>
        <p:txBody>
          <a:bodyPr>
            <a:normAutofit fontScale="92500" lnSpcReduction="20000"/>
          </a:bodyPr>
          <a:lstStyle/>
          <a:p>
            <a:r>
              <a:rPr lang="en-GB" dirty="0">
                <a:latin typeface="+mj-lt"/>
              </a:rPr>
              <a:t>Everyone may want growth – but in different ways</a:t>
            </a:r>
          </a:p>
          <a:p>
            <a:pPr marL="0" indent="0">
              <a:buNone/>
            </a:pPr>
            <a:endParaRPr lang="en-GB" dirty="0">
              <a:latin typeface="+mj-lt"/>
            </a:endParaRPr>
          </a:p>
          <a:p>
            <a:r>
              <a:rPr lang="en-GB" dirty="0">
                <a:latin typeface="+mj-lt"/>
              </a:rPr>
              <a:t>People create their own paths and ladders</a:t>
            </a:r>
          </a:p>
          <a:p>
            <a:pPr marL="0" indent="0">
              <a:buNone/>
            </a:pPr>
            <a:endParaRPr lang="en-GB" dirty="0">
              <a:latin typeface="+mj-lt"/>
            </a:endParaRPr>
          </a:p>
          <a:p>
            <a:r>
              <a:rPr lang="en-GB" dirty="0">
                <a:latin typeface="+mj-lt"/>
              </a:rPr>
              <a:t>Claims about different generations wanting to learn more than others can be misleading – people within “Gen X/Gen Y/Gen Z/Baby Boomers” will all have differing outlooks</a:t>
            </a:r>
          </a:p>
        </p:txBody>
      </p:sp>
      <p:pic>
        <p:nvPicPr>
          <p:cNvPr id="6" name="Picture 5">
            <a:extLst>
              <a:ext uri="{FF2B5EF4-FFF2-40B4-BE49-F238E27FC236}">
                <a16:creationId xmlns:a16="http://schemas.microsoft.com/office/drawing/2014/main" id="{AA9DD933-5DB9-474C-981B-B8498E51DE91}"/>
              </a:ext>
            </a:extLst>
          </p:cNvPr>
          <p:cNvPicPr>
            <a:picLocks noChangeAspect="1"/>
          </p:cNvPicPr>
          <p:nvPr/>
        </p:nvPicPr>
        <p:blipFill>
          <a:blip r:embed="rId3"/>
          <a:stretch>
            <a:fillRect/>
          </a:stretch>
        </p:blipFill>
        <p:spPr>
          <a:xfrm>
            <a:off x="0" y="26045"/>
            <a:ext cx="1402202" cy="1316850"/>
          </a:xfrm>
          <a:prstGeom prst="rect">
            <a:avLst/>
          </a:prstGeom>
        </p:spPr>
      </p:pic>
      <p:sp>
        <p:nvSpPr>
          <p:cNvPr id="4" name="Slide Number Placeholder 3">
            <a:extLst>
              <a:ext uri="{FF2B5EF4-FFF2-40B4-BE49-F238E27FC236}">
                <a16:creationId xmlns:a16="http://schemas.microsoft.com/office/drawing/2014/main" id="{9CB26AF9-8A50-486D-8224-C116AB0E6CAE}"/>
              </a:ext>
            </a:extLst>
          </p:cNvPr>
          <p:cNvSpPr>
            <a:spLocks noGrp="1"/>
          </p:cNvSpPr>
          <p:nvPr>
            <p:ph type="sldNum" sz="quarter" idx="12"/>
          </p:nvPr>
        </p:nvSpPr>
        <p:spPr/>
        <p:txBody>
          <a:bodyPr/>
          <a:lstStyle/>
          <a:p>
            <a:fld id="{FE29B0A7-4FFA-4AFA-9EDE-DCB5F051EC7D}" type="slidenum">
              <a:rPr lang="en-US" smtClean="0"/>
              <a:t>12</a:t>
            </a:fld>
            <a:endParaRPr lang="en-US"/>
          </a:p>
        </p:txBody>
      </p:sp>
    </p:spTree>
    <p:extLst>
      <p:ext uri="{BB962C8B-B14F-4D97-AF65-F5344CB8AC3E}">
        <p14:creationId xmlns:p14="http://schemas.microsoft.com/office/powerpoint/2010/main" val="2982941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11D4F-8FB8-411F-8FBF-29F229073B2F}"/>
              </a:ext>
            </a:extLst>
          </p:cNvPr>
          <p:cNvSpPr>
            <a:spLocks noGrp="1"/>
          </p:cNvSpPr>
          <p:nvPr>
            <p:ph type="title"/>
          </p:nvPr>
        </p:nvSpPr>
        <p:spPr>
          <a:xfrm>
            <a:off x="1402202" y="103868"/>
            <a:ext cx="10515600" cy="1325563"/>
          </a:xfrm>
        </p:spPr>
        <p:txBody>
          <a:bodyPr>
            <a:normAutofit/>
          </a:bodyPr>
          <a:lstStyle/>
          <a:p>
            <a:r>
              <a:rPr lang="en-GB" sz="3600" b="1" spc="-49" dirty="0">
                <a:solidFill>
                  <a:srgbClr val="00B8A3"/>
                </a:solidFill>
                <a:latin typeface="Arial"/>
                <a:ea typeface="+mn-ea"/>
                <a:cs typeface="Arial"/>
              </a:rPr>
              <a:t>Why is growth important?</a:t>
            </a:r>
            <a:br>
              <a:rPr lang="en-GB" sz="3600" b="1" spc="-49" dirty="0">
                <a:solidFill>
                  <a:srgbClr val="00B8A3"/>
                </a:solidFill>
                <a:latin typeface="Arial"/>
                <a:ea typeface="+mn-ea"/>
                <a:cs typeface="Arial"/>
              </a:rPr>
            </a:br>
            <a:endParaRPr lang="en-GB" sz="3600" b="1" spc="-49" dirty="0">
              <a:solidFill>
                <a:srgbClr val="00B8A3"/>
              </a:solidFill>
              <a:latin typeface="Arial"/>
              <a:ea typeface="+mn-ea"/>
              <a:cs typeface="Arial"/>
            </a:endParaRPr>
          </a:p>
        </p:txBody>
      </p:sp>
      <p:sp>
        <p:nvSpPr>
          <p:cNvPr id="3" name="Content Placeholder 2">
            <a:extLst>
              <a:ext uri="{FF2B5EF4-FFF2-40B4-BE49-F238E27FC236}">
                <a16:creationId xmlns:a16="http://schemas.microsoft.com/office/drawing/2014/main" id="{89983558-9BFE-41E3-9B21-C8B8BEBF0C94}"/>
              </a:ext>
            </a:extLst>
          </p:cNvPr>
          <p:cNvSpPr>
            <a:spLocks noGrp="1"/>
          </p:cNvSpPr>
          <p:nvPr>
            <p:ph sz="half" idx="1"/>
          </p:nvPr>
        </p:nvSpPr>
        <p:spPr>
          <a:xfrm>
            <a:off x="950398" y="1329655"/>
            <a:ext cx="10364045" cy="4664747"/>
          </a:xfrm>
        </p:spPr>
        <p:txBody>
          <a:bodyPr>
            <a:normAutofit/>
          </a:bodyPr>
          <a:lstStyle/>
          <a:p>
            <a:pPr marL="0" indent="0">
              <a:spcBef>
                <a:spcPts val="600"/>
              </a:spcBef>
              <a:buNone/>
            </a:pPr>
            <a:r>
              <a:rPr lang="en-GB" sz="1700" b="1" dirty="0">
                <a:latin typeface="+mj-lt"/>
              </a:rPr>
              <a:t>What the research says…</a:t>
            </a:r>
          </a:p>
          <a:p>
            <a:pPr lvl="0">
              <a:spcBef>
                <a:spcPts val="600"/>
              </a:spcBef>
            </a:pPr>
            <a:r>
              <a:rPr lang="en-GB" sz="1700" dirty="0">
                <a:latin typeface="+mj-lt"/>
              </a:rPr>
              <a:t>Quality work benefits people, societies, business and the economy, and a key element of good work is that it gives opportunities to develop and for a sense of fulfilment (CIPD Good Work Index, 2021).</a:t>
            </a:r>
          </a:p>
          <a:p>
            <a:pPr lvl="0">
              <a:spcBef>
                <a:spcPts val="600"/>
              </a:spcBef>
            </a:pPr>
            <a:r>
              <a:rPr lang="en-GB" sz="1700" dirty="0">
                <a:latin typeface="+mj-lt"/>
              </a:rPr>
              <a:t>The people who will thrive in the 21st century will be those who embrace lifelong learning and continually increase their knowledge, skills, and competencies. (McKinsey, 2019)</a:t>
            </a:r>
          </a:p>
          <a:p>
            <a:pPr lvl="0">
              <a:spcBef>
                <a:spcPts val="600"/>
              </a:spcBef>
            </a:pPr>
            <a:r>
              <a:rPr lang="en-GB" sz="1700" dirty="0">
                <a:latin typeface="+mj-lt"/>
              </a:rPr>
              <a:t>People with a “growth mindset” (Dweck) may achieve more of their potential than someone with a fixed mind-set (McKinsey, 2019)</a:t>
            </a:r>
          </a:p>
          <a:p>
            <a:pPr lvl="0">
              <a:spcBef>
                <a:spcPts val="600"/>
              </a:spcBef>
            </a:pPr>
            <a:r>
              <a:rPr lang="en-GB" sz="1700" dirty="0">
                <a:latin typeface="+mj-lt"/>
              </a:rPr>
              <a:t>Learning links to improved wellbeing; Continued learning through life enhances self-esteem and encourages social interaction and a more active life (NHS Five ways to wellbeing/Mind).</a:t>
            </a:r>
          </a:p>
          <a:p>
            <a:pPr lvl="0">
              <a:spcBef>
                <a:spcPts val="600"/>
              </a:spcBef>
            </a:pPr>
            <a:r>
              <a:rPr lang="en-GB" sz="1700" dirty="0">
                <a:latin typeface="+mj-lt"/>
              </a:rPr>
              <a:t>job satisfaction is a top factor people identify as being most important when thinking about their career or working life is - yet a third (33%) of employees say their career progression to date has failed to meet or exceed their expectations; one of the top two that employees blame for failing to meet their career expectations is ending up in a career which does not allow them to show their strengths (CIPD Employee Focus, 2016)</a:t>
            </a:r>
          </a:p>
          <a:p>
            <a:endParaRPr lang="en-GB" dirty="0"/>
          </a:p>
        </p:txBody>
      </p:sp>
      <p:pic>
        <p:nvPicPr>
          <p:cNvPr id="6" name="Picture 5">
            <a:extLst>
              <a:ext uri="{FF2B5EF4-FFF2-40B4-BE49-F238E27FC236}">
                <a16:creationId xmlns:a16="http://schemas.microsoft.com/office/drawing/2014/main" id="{F216D79D-EB9F-4874-8714-DE6FFEE72259}"/>
              </a:ext>
            </a:extLst>
          </p:cNvPr>
          <p:cNvPicPr>
            <a:picLocks noChangeAspect="1"/>
          </p:cNvPicPr>
          <p:nvPr/>
        </p:nvPicPr>
        <p:blipFill>
          <a:blip r:embed="rId3"/>
          <a:stretch>
            <a:fillRect/>
          </a:stretch>
        </p:blipFill>
        <p:spPr>
          <a:xfrm>
            <a:off x="0" y="26045"/>
            <a:ext cx="1402202" cy="1316850"/>
          </a:xfrm>
          <a:prstGeom prst="rect">
            <a:avLst/>
          </a:prstGeom>
        </p:spPr>
      </p:pic>
      <p:sp>
        <p:nvSpPr>
          <p:cNvPr id="4" name="Slide Number Placeholder 3">
            <a:extLst>
              <a:ext uri="{FF2B5EF4-FFF2-40B4-BE49-F238E27FC236}">
                <a16:creationId xmlns:a16="http://schemas.microsoft.com/office/drawing/2014/main" id="{18621B6F-D805-42EC-9588-407C3384F7F3}"/>
              </a:ext>
            </a:extLst>
          </p:cNvPr>
          <p:cNvSpPr>
            <a:spLocks noGrp="1"/>
          </p:cNvSpPr>
          <p:nvPr>
            <p:ph type="sldNum" sz="quarter" idx="12"/>
          </p:nvPr>
        </p:nvSpPr>
        <p:spPr/>
        <p:txBody>
          <a:bodyPr/>
          <a:lstStyle/>
          <a:p>
            <a:fld id="{FE29B0A7-4FFA-4AFA-9EDE-DCB5F051EC7D}" type="slidenum">
              <a:rPr lang="en-US" smtClean="0"/>
              <a:t>13</a:t>
            </a:fld>
            <a:endParaRPr lang="en-US"/>
          </a:p>
        </p:txBody>
      </p:sp>
    </p:spTree>
    <p:extLst>
      <p:ext uri="{BB962C8B-B14F-4D97-AF65-F5344CB8AC3E}">
        <p14:creationId xmlns:p14="http://schemas.microsoft.com/office/powerpoint/2010/main" val="129526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2C6B8-01BB-48AC-8C79-BE38668847A0}"/>
              </a:ext>
            </a:extLst>
          </p:cNvPr>
          <p:cNvSpPr>
            <a:spLocks noGrp="1"/>
          </p:cNvSpPr>
          <p:nvPr>
            <p:ph type="title"/>
          </p:nvPr>
        </p:nvSpPr>
        <p:spPr>
          <a:xfrm>
            <a:off x="1524000" y="26045"/>
            <a:ext cx="10515600" cy="1325563"/>
          </a:xfrm>
        </p:spPr>
        <p:txBody>
          <a:bodyPr>
            <a:normAutofit/>
          </a:bodyPr>
          <a:lstStyle/>
          <a:p>
            <a:r>
              <a:rPr lang="en-GB" sz="3600" b="1" spc="-49" dirty="0">
                <a:solidFill>
                  <a:srgbClr val="00B8A3"/>
                </a:solidFill>
                <a:latin typeface="Arial"/>
                <a:ea typeface="+mn-ea"/>
                <a:cs typeface="Arial"/>
              </a:rPr>
              <a:t>Fostering a growth mindset</a:t>
            </a:r>
          </a:p>
        </p:txBody>
      </p:sp>
      <p:graphicFrame>
        <p:nvGraphicFramePr>
          <p:cNvPr id="4" name="Table 4">
            <a:extLst>
              <a:ext uri="{FF2B5EF4-FFF2-40B4-BE49-F238E27FC236}">
                <a16:creationId xmlns:a16="http://schemas.microsoft.com/office/drawing/2014/main" id="{A561C526-4EEF-431E-A985-039BBE62D07A}"/>
              </a:ext>
            </a:extLst>
          </p:cNvPr>
          <p:cNvGraphicFramePr>
            <a:graphicFrameLocks noGrp="1"/>
          </p:cNvGraphicFramePr>
          <p:nvPr>
            <p:ph sz="half" idx="1"/>
            <p:extLst>
              <p:ext uri="{D42A27DB-BD31-4B8C-83A1-F6EECF244321}">
                <p14:modId xmlns:p14="http://schemas.microsoft.com/office/powerpoint/2010/main" val="1925089544"/>
              </p:ext>
            </p:extLst>
          </p:nvPr>
        </p:nvGraphicFramePr>
        <p:xfrm>
          <a:off x="950912" y="1330325"/>
          <a:ext cx="10290688" cy="4348480"/>
        </p:xfrm>
        <a:graphic>
          <a:graphicData uri="http://schemas.openxmlformats.org/drawingml/2006/table">
            <a:tbl>
              <a:tblPr firstRow="1" bandRow="1">
                <a:tableStyleId>{5940675A-B579-460E-94D1-54222C63F5DA}</a:tableStyleId>
              </a:tblPr>
              <a:tblGrid>
                <a:gridCol w="5145344">
                  <a:extLst>
                    <a:ext uri="{9D8B030D-6E8A-4147-A177-3AD203B41FA5}">
                      <a16:colId xmlns:a16="http://schemas.microsoft.com/office/drawing/2014/main" val="1821069998"/>
                    </a:ext>
                  </a:extLst>
                </a:gridCol>
                <a:gridCol w="5145344">
                  <a:extLst>
                    <a:ext uri="{9D8B030D-6E8A-4147-A177-3AD203B41FA5}">
                      <a16:colId xmlns:a16="http://schemas.microsoft.com/office/drawing/2014/main" val="2467692267"/>
                    </a:ext>
                  </a:extLst>
                </a:gridCol>
              </a:tblGrid>
              <a:tr h="370840">
                <a:tc>
                  <a:txBody>
                    <a:bodyPr/>
                    <a:lstStyle/>
                    <a:p>
                      <a:r>
                        <a:rPr lang="en-GB" b="1" dirty="0">
                          <a:latin typeface="+mj-lt"/>
                        </a:rPr>
                        <a:t>Developing own mindset</a:t>
                      </a:r>
                    </a:p>
                  </a:txBody>
                  <a:tcPr marL="44077" marR="44077"/>
                </a:tc>
                <a:tc>
                  <a:txBody>
                    <a:bodyPr/>
                    <a:lstStyle/>
                    <a:p>
                      <a:r>
                        <a:rPr lang="en-GB" b="1" dirty="0">
                          <a:latin typeface="+mj-lt"/>
                        </a:rPr>
                        <a:t>Encouraging others</a:t>
                      </a:r>
                    </a:p>
                  </a:txBody>
                  <a:tcPr marL="44077" marR="44077"/>
                </a:tc>
                <a:extLst>
                  <a:ext uri="{0D108BD9-81ED-4DB2-BD59-A6C34878D82A}">
                    <a16:rowId xmlns:a16="http://schemas.microsoft.com/office/drawing/2014/main" val="2266034410"/>
                  </a:ext>
                </a:extLst>
              </a:tr>
              <a:tr h="370840">
                <a:tc>
                  <a:txBody>
                    <a:bodyPr/>
                    <a:lstStyle/>
                    <a:p>
                      <a:r>
                        <a:rPr lang="en-GB" dirty="0">
                          <a:latin typeface="+mj-lt"/>
                        </a:rPr>
                        <a:t>I can’t do this </a:t>
                      </a:r>
                      <a:r>
                        <a:rPr lang="en-GB" b="1" i="1" dirty="0">
                          <a:latin typeface="+mj-lt"/>
                        </a:rPr>
                        <a:t>yet</a:t>
                      </a:r>
                    </a:p>
                  </a:txBody>
                  <a:tcPr marL="44077" marR="44077"/>
                </a:tc>
                <a:tc>
                  <a:txBody>
                    <a:bodyPr/>
                    <a:lstStyle/>
                    <a:p>
                      <a:r>
                        <a:rPr lang="en-GB" dirty="0">
                          <a:latin typeface="+mj-lt"/>
                        </a:rPr>
                        <a:t>This was a challenging area, I can tell you really worked hard to achieve this</a:t>
                      </a:r>
                    </a:p>
                  </a:txBody>
                  <a:tcPr marL="44077" marR="44077"/>
                </a:tc>
                <a:extLst>
                  <a:ext uri="{0D108BD9-81ED-4DB2-BD59-A6C34878D82A}">
                    <a16:rowId xmlns:a16="http://schemas.microsoft.com/office/drawing/2014/main" val="3430817346"/>
                  </a:ext>
                </a:extLst>
              </a:tr>
              <a:tr h="370840">
                <a:tc>
                  <a:txBody>
                    <a:bodyPr/>
                    <a:lstStyle/>
                    <a:p>
                      <a:r>
                        <a:rPr lang="en-GB" b="0" i="0" dirty="0">
                          <a:latin typeface="+mj-lt"/>
                        </a:rPr>
                        <a:t>What else can I try?</a:t>
                      </a:r>
                    </a:p>
                  </a:txBody>
                  <a:tcPr marL="44077" marR="44077"/>
                </a:tc>
                <a:tc>
                  <a:txBody>
                    <a:bodyPr/>
                    <a:lstStyle/>
                    <a:p>
                      <a:r>
                        <a:rPr lang="en-GB" dirty="0">
                          <a:latin typeface="+mj-lt"/>
                        </a:rPr>
                        <a:t>What will you do to solve this problem?</a:t>
                      </a:r>
                    </a:p>
                  </a:txBody>
                  <a:tcPr marL="44077" marR="44077"/>
                </a:tc>
                <a:extLst>
                  <a:ext uri="{0D108BD9-81ED-4DB2-BD59-A6C34878D82A}">
                    <a16:rowId xmlns:a16="http://schemas.microsoft.com/office/drawing/2014/main" val="2078588866"/>
                  </a:ext>
                </a:extLst>
              </a:tr>
              <a:tr h="370840">
                <a:tc>
                  <a:txBody>
                    <a:bodyPr/>
                    <a:lstStyle/>
                    <a:p>
                      <a:r>
                        <a:rPr lang="en-GB" b="0" i="0" dirty="0">
                          <a:latin typeface="+mj-lt"/>
                        </a:rPr>
                        <a:t>What can I learn from others?</a:t>
                      </a:r>
                    </a:p>
                  </a:txBody>
                  <a:tcPr marL="44077" marR="44077"/>
                </a:tc>
                <a:tc>
                  <a:txBody>
                    <a:bodyPr/>
                    <a:lstStyle/>
                    <a:p>
                      <a:r>
                        <a:rPr lang="en-GB" dirty="0">
                          <a:latin typeface="+mj-lt"/>
                        </a:rPr>
                        <a:t>What did you learn from this?</a:t>
                      </a:r>
                    </a:p>
                  </a:txBody>
                  <a:tcPr marL="44077" marR="44077"/>
                </a:tc>
                <a:extLst>
                  <a:ext uri="{0D108BD9-81ED-4DB2-BD59-A6C34878D82A}">
                    <a16:rowId xmlns:a16="http://schemas.microsoft.com/office/drawing/2014/main" val="549113810"/>
                  </a:ext>
                </a:extLst>
              </a:tr>
              <a:tr h="370840">
                <a:tc>
                  <a:txBody>
                    <a:bodyPr/>
                    <a:lstStyle/>
                    <a:p>
                      <a:r>
                        <a:rPr lang="en-GB" b="0" i="0" dirty="0">
                          <a:latin typeface="+mj-lt"/>
                        </a:rPr>
                        <a:t>This is a struggle – but it means I’m learning</a:t>
                      </a:r>
                    </a:p>
                  </a:txBody>
                  <a:tcPr marL="44077" marR="44077"/>
                </a:tc>
                <a:tc>
                  <a:txBody>
                    <a:bodyPr/>
                    <a:lstStyle/>
                    <a:p>
                      <a:r>
                        <a:rPr lang="en-GB" dirty="0">
                          <a:latin typeface="+mj-lt"/>
                        </a:rPr>
                        <a:t>What strategies can you use to overcome setbacks?</a:t>
                      </a:r>
                    </a:p>
                  </a:txBody>
                  <a:tcPr marL="44077" marR="44077"/>
                </a:tc>
                <a:extLst>
                  <a:ext uri="{0D108BD9-81ED-4DB2-BD59-A6C34878D82A}">
                    <a16:rowId xmlns:a16="http://schemas.microsoft.com/office/drawing/2014/main" val="2372155132"/>
                  </a:ext>
                </a:extLst>
              </a:tr>
              <a:tr h="370840">
                <a:tc>
                  <a:txBody>
                    <a:bodyPr/>
                    <a:lstStyle/>
                    <a:p>
                      <a:r>
                        <a:rPr lang="en-GB" b="0" i="0" dirty="0">
                          <a:latin typeface="+mj-lt"/>
                        </a:rPr>
                        <a:t>I’m still developing my skills in this area</a:t>
                      </a:r>
                    </a:p>
                  </a:txBody>
                  <a:tcPr marL="44077" marR="44077"/>
                </a:tc>
                <a:tc>
                  <a:txBody>
                    <a:bodyPr/>
                    <a:lstStyle/>
                    <a:p>
                      <a:r>
                        <a:rPr lang="en-GB" dirty="0">
                          <a:latin typeface="+mj-lt"/>
                        </a:rPr>
                        <a:t>It may take time, but you can get there</a:t>
                      </a:r>
                    </a:p>
                  </a:txBody>
                  <a:tcPr marL="44077" marR="44077"/>
                </a:tc>
                <a:extLst>
                  <a:ext uri="{0D108BD9-81ED-4DB2-BD59-A6C34878D82A}">
                    <a16:rowId xmlns:a16="http://schemas.microsoft.com/office/drawing/2014/main" val="1079776250"/>
                  </a:ext>
                </a:extLst>
              </a:tr>
              <a:tr h="370840">
                <a:tc>
                  <a:txBody>
                    <a:bodyPr/>
                    <a:lstStyle/>
                    <a:p>
                      <a:r>
                        <a:rPr lang="en-GB" b="0" i="0" dirty="0">
                          <a:latin typeface="+mj-lt"/>
                        </a:rPr>
                        <a:t>I’ll keep working at this</a:t>
                      </a:r>
                    </a:p>
                  </a:txBody>
                  <a:tcPr marL="44077" marR="44077"/>
                </a:tc>
                <a:tc>
                  <a:txBody>
                    <a:bodyPr/>
                    <a:lstStyle/>
                    <a:p>
                      <a:r>
                        <a:rPr lang="en-GB" dirty="0">
                          <a:latin typeface="+mj-lt"/>
                        </a:rPr>
                        <a:t>I really appreciate your commitment and efforts</a:t>
                      </a:r>
                    </a:p>
                  </a:txBody>
                  <a:tcPr marL="44077" marR="44077"/>
                </a:tc>
                <a:extLst>
                  <a:ext uri="{0D108BD9-81ED-4DB2-BD59-A6C34878D82A}">
                    <a16:rowId xmlns:a16="http://schemas.microsoft.com/office/drawing/2014/main" val="2617003463"/>
                  </a:ext>
                </a:extLst>
              </a:tr>
              <a:tr h="370840">
                <a:tc>
                  <a:txBody>
                    <a:bodyPr/>
                    <a:lstStyle/>
                    <a:p>
                      <a:r>
                        <a:rPr lang="en-GB" b="0" i="0" dirty="0">
                          <a:latin typeface="+mj-lt"/>
                        </a:rPr>
                        <a:t>I’ll grow my learning step-by-step</a:t>
                      </a:r>
                    </a:p>
                  </a:txBody>
                  <a:tcPr marL="44077" marR="44077"/>
                </a:tc>
                <a:tc>
                  <a:txBody>
                    <a:bodyPr/>
                    <a:lstStyle/>
                    <a:p>
                      <a:r>
                        <a:rPr lang="en-GB" dirty="0">
                          <a:latin typeface="+mj-lt"/>
                        </a:rPr>
                        <a:t>What can you do next time you are in this situation?</a:t>
                      </a:r>
                    </a:p>
                  </a:txBody>
                  <a:tcPr marL="44077" marR="44077"/>
                </a:tc>
                <a:extLst>
                  <a:ext uri="{0D108BD9-81ED-4DB2-BD59-A6C34878D82A}">
                    <a16:rowId xmlns:a16="http://schemas.microsoft.com/office/drawing/2014/main" val="1119008924"/>
                  </a:ext>
                </a:extLst>
              </a:tr>
              <a:tr h="370840">
                <a:tc>
                  <a:txBody>
                    <a:bodyPr/>
                    <a:lstStyle/>
                    <a:p>
                      <a:r>
                        <a:rPr lang="en-GB" b="0" i="0" dirty="0">
                          <a:latin typeface="+mj-lt"/>
                        </a:rPr>
                        <a:t>I learn by trying new things</a:t>
                      </a:r>
                    </a:p>
                  </a:txBody>
                  <a:tcPr marL="44077" marR="44077"/>
                </a:tc>
                <a:tc>
                  <a:txBody>
                    <a:bodyPr/>
                    <a:lstStyle/>
                    <a:p>
                      <a:r>
                        <a:rPr lang="en-GB" dirty="0">
                          <a:latin typeface="+mj-lt"/>
                        </a:rPr>
                        <a:t>It’s ok not to have all the answers</a:t>
                      </a:r>
                    </a:p>
                  </a:txBody>
                  <a:tcPr marL="44077" marR="44077"/>
                </a:tc>
                <a:extLst>
                  <a:ext uri="{0D108BD9-81ED-4DB2-BD59-A6C34878D82A}">
                    <a16:rowId xmlns:a16="http://schemas.microsoft.com/office/drawing/2014/main" val="4040333744"/>
                  </a:ext>
                </a:extLst>
              </a:tr>
              <a:tr h="370840">
                <a:tc>
                  <a:txBody>
                    <a:bodyPr/>
                    <a:lstStyle/>
                    <a:p>
                      <a:r>
                        <a:rPr lang="en-GB" b="0" i="0" dirty="0">
                          <a:latin typeface="+mj-lt"/>
                        </a:rPr>
                        <a:t>I can see where I can improve on this</a:t>
                      </a:r>
                    </a:p>
                  </a:txBody>
                  <a:tcPr marL="44077" marR="44077"/>
                </a:tc>
                <a:tc>
                  <a:txBody>
                    <a:bodyPr/>
                    <a:lstStyle/>
                    <a:p>
                      <a:r>
                        <a:rPr lang="en-GB" dirty="0">
                          <a:latin typeface="+mj-lt"/>
                        </a:rPr>
                        <a:t>I believe you can master this</a:t>
                      </a:r>
                    </a:p>
                  </a:txBody>
                  <a:tcPr marL="44077" marR="44077"/>
                </a:tc>
                <a:extLst>
                  <a:ext uri="{0D108BD9-81ED-4DB2-BD59-A6C34878D82A}">
                    <a16:rowId xmlns:a16="http://schemas.microsoft.com/office/drawing/2014/main" val="3277724818"/>
                  </a:ext>
                </a:extLst>
              </a:tr>
              <a:tr h="370840">
                <a:tc>
                  <a:txBody>
                    <a:bodyPr/>
                    <a:lstStyle/>
                    <a:p>
                      <a:r>
                        <a:rPr lang="en-GB" b="0" i="0" dirty="0">
                          <a:latin typeface="+mj-lt"/>
                        </a:rPr>
                        <a:t>I can try again</a:t>
                      </a:r>
                    </a:p>
                  </a:txBody>
                  <a:tcPr marL="44077" marR="44077"/>
                </a:tc>
                <a:tc>
                  <a:txBody>
                    <a:bodyPr/>
                    <a:lstStyle/>
                    <a:p>
                      <a:r>
                        <a:rPr lang="en-GB" dirty="0">
                          <a:latin typeface="+mj-lt"/>
                        </a:rPr>
                        <a:t>I like the way you tried different things</a:t>
                      </a:r>
                    </a:p>
                  </a:txBody>
                  <a:tcPr marL="44077" marR="44077"/>
                </a:tc>
                <a:extLst>
                  <a:ext uri="{0D108BD9-81ED-4DB2-BD59-A6C34878D82A}">
                    <a16:rowId xmlns:a16="http://schemas.microsoft.com/office/drawing/2014/main" val="4293696475"/>
                  </a:ext>
                </a:extLst>
              </a:tr>
            </a:tbl>
          </a:graphicData>
        </a:graphic>
      </p:graphicFrame>
      <p:pic>
        <p:nvPicPr>
          <p:cNvPr id="6" name="Picture 5">
            <a:extLst>
              <a:ext uri="{FF2B5EF4-FFF2-40B4-BE49-F238E27FC236}">
                <a16:creationId xmlns:a16="http://schemas.microsoft.com/office/drawing/2014/main" id="{9ADD6B6E-647C-4D94-83E0-FBC30023AA0B}"/>
              </a:ext>
            </a:extLst>
          </p:cNvPr>
          <p:cNvPicPr>
            <a:picLocks noChangeAspect="1"/>
          </p:cNvPicPr>
          <p:nvPr/>
        </p:nvPicPr>
        <p:blipFill>
          <a:blip r:embed="rId3"/>
          <a:stretch>
            <a:fillRect/>
          </a:stretch>
        </p:blipFill>
        <p:spPr>
          <a:xfrm>
            <a:off x="0" y="26045"/>
            <a:ext cx="1402202" cy="1316850"/>
          </a:xfrm>
          <a:prstGeom prst="rect">
            <a:avLst/>
          </a:prstGeom>
        </p:spPr>
      </p:pic>
      <p:sp>
        <p:nvSpPr>
          <p:cNvPr id="3" name="Slide Number Placeholder 2">
            <a:extLst>
              <a:ext uri="{FF2B5EF4-FFF2-40B4-BE49-F238E27FC236}">
                <a16:creationId xmlns:a16="http://schemas.microsoft.com/office/drawing/2014/main" id="{7AFA69F3-B648-480E-BC29-F69926B7A033}"/>
              </a:ext>
            </a:extLst>
          </p:cNvPr>
          <p:cNvSpPr>
            <a:spLocks noGrp="1"/>
          </p:cNvSpPr>
          <p:nvPr>
            <p:ph type="sldNum" sz="quarter" idx="12"/>
          </p:nvPr>
        </p:nvSpPr>
        <p:spPr/>
        <p:txBody>
          <a:bodyPr/>
          <a:lstStyle/>
          <a:p>
            <a:fld id="{FE29B0A7-4FFA-4AFA-9EDE-DCB5F051EC7D}" type="slidenum">
              <a:rPr lang="en-US" smtClean="0"/>
              <a:t>14</a:t>
            </a:fld>
            <a:endParaRPr lang="en-US"/>
          </a:p>
        </p:txBody>
      </p:sp>
    </p:spTree>
    <p:extLst>
      <p:ext uri="{BB962C8B-B14F-4D97-AF65-F5344CB8AC3E}">
        <p14:creationId xmlns:p14="http://schemas.microsoft.com/office/powerpoint/2010/main" val="2868899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10077831" y="532637"/>
            <a:ext cx="1090613" cy="250508"/>
            <a:chOff x="13437108" y="710183"/>
            <a:chExt cx="1454150" cy="334010"/>
          </a:xfrm>
        </p:grpSpPr>
        <p:sp>
          <p:nvSpPr>
            <p:cNvPr id="4" name="object 4"/>
            <p:cNvSpPr/>
            <p:nvPr/>
          </p:nvSpPr>
          <p:spPr>
            <a:xfrm>
              <a:off x="13437109" y="710183"/>
              <a:ext cx="795655" cy="334010"/>
            </a:xfrm>
            <a:custGeom>
              <a:avLst/>
              <a:gdLst/>
              <a:ahLst/>
              <a:cxnLst/>
              <a:rect l="l" t="t" r="r" b="b"/>
              <a:pathLst>
                <a:path w="795655" h="334009">
                  <a:moveTo>
                    <a:pt x="257429" y="232537"/>
                  </a:moveTo>
                  <a:lnTo>
                    <a:pt x="250482" y="195008"/>
                  </a:lnTo>
                  <a:lnTo>
                    <a:pt x="197789" y="148526"/>
                  </a:lnTo>
                  <a:lnTo>
                    <a:pt x="153924" y="133858"/>
                  </a:lnTo>
                  <a:lnTo>
                    <a:pt x="119519" y="123977"/>
                  </a:lnTo>
                  <a:lnTo>
                    <a:pt x="97853" y="115277"/>
                  </a:lnTo>
                  <a:lnTo>
                    <a:pt x="86550" y="105168"/>
                  </a:lnTo>
                  <a:lnTo>
                    <a:pt x="83312" y="91059"/>
                  </a:lnTo>
                  <a:lnTo>
                    <a:pt x="86118" y="80264"/>
                  </a:lnTo>
                  <a:lnTo>
                    <a:pt x="94386" y="71374"/>
                  </a:lnTo>
                  <a:lnTo>
                    <a:pt x="107848" y="65341"/>
                  </a:lnTo>
                  <a:lnTo>
                    <a:pt x="126238" y="63119"/>
                  </a:lnTo>
                  <a:lnTo>
                    <a:pt x="147040" y="65379"/>
                  </a:lnTo>
                  <a:lnTo>
                    <a:pt x="167894" y="71678"/>
                  </a:lnTo>
                  <a:lnTo>
                    <a:pt x="188734" y="81292"/>
                  </a:lnTo>
                  <a:lnTo>
                    <a:pt x="209550" y="93472"/>
                  </a:lnTo>
                  <a:lnTo>
                    <a:pt x="231178" y="63119"/>
                  </a:lnTo>
                  <a:lnTo>
                    <a:pt x="221373" y="23418"/>
                  </a:lnTo>
                  <a:lnTo>
                    <a:pt x="160756" y="2768"/>
                  </a:lnTo>
                  <a:lnTo>
                    <a:pt x="126238" y="0"/>
                  </a:lnTo>
                  <a:lnTo>
                    <a:pt x="80772" y="6832"/>
                  </a:lnTo>
                  <a:lnTo>
                    <a:pt x="44780" y="26212"/>
                  </a:lnTo>
                  <a:lnTo>
                    <a:pt x="21094" y="56527"/>
                  </a:lnTo>
                  <a:lnTo>
                    <a:pt x="12573" y="96139"/>
                  </a:lnTo>
                  <a:lnTo>
                    <a:pt x="12573" y="98552"/>
                  </a:lnTo>
                  <a:lnTo>
                    <a:pt x="20294" y="138099"/>
                  </a:lnTo>
                  <a:lnTo>
                    <a:pt x="42240" y="164884"/>
                  </a:lnTo>
                  <a:lnTo>
                    <a:pt x="76479" y="183134"/>
                  </a:lnTo>
                  <a:lnTo>
                    <a:pt x="153758" y="207327"/>
                  </a:lnTo>
                  <a:lnTo>
                    <a:pt x="173837" y="216408"/>
                  </a:lnTo>
                  <a:lnTo>
                    <a:pt x="183997" y="225971"/>
                  </a:lnTo>
                  <a:lnTo>
                    <a:pt x="186817" y="237617"/>
                  </a:lnTo>
                  <a:lnTo>
                    <a:pt x="186817" y="240030"/>
                  </a:lnTo>
                  <a:lnTo>
                    <a:pt x="183578" y="252298"/>
                  </a:lnTo>
                  <a:lnTo>
                    <a:pt x="174193" y="261937"/>
                  </a:lnTo>
                  <a:lnTo>
                    <a:pt x="159105" y="268249"/>
                  </a:lnTo>
                  <a:lnTo>
                    <a:pt x="138811" y="270510"/>
                  </a:lnTo>
                  <a:lnTo>
                    <a:pt x="113182" y="267741"/>
                  </a:lnTo>
                  <a:lnTo>
                    <a:pt x="88950" y="259740"/>
                  </a:lnTo>
                  <a:lnTo>
                    <a:pt x="65684" y="246989"/>
                  </a:lnTo>
                  <a:lnTo>
                    <a:pt x="42926" y="229997"/>
                  </a:lnTo>
                  <a:lnTo>
                    <a:pt x="0" y="280543"/>
                  </a:lnTo>
                  <a:lnTo>
                    <a:pt x="31635" y="303796"/>
                  </a:lnTo>
                  <a:lnTo>
                    <a:pt x="65633" y="320382"/>
                  </a:lnTo>
                  <a:lnTo>
                    <a:pt x="101523" y="330327"/>
                  </a:lnTo>
                  <a:lnTo>
                    <a:pt x="138811" y="333629"/>
                  </a:lnTo>
                  <a:lnTo>
                    <a:pt x="186105" y="326720"/>
                  </a:lnTo>
                  <a:lnTo>
                    <a:pt x="223685" y="306755"/>
                  </a:lnTo>
                  <a:lnTo>
                    <a:pt x="248475" y="274967"/>
                  </a:lnTo>
                  <a:lnTo>
                    <a:pt x="249415" y="270510"/>
                  </a:lnTo>
                  <a:lnTo>
                    <a:pt x="257429" y="232537"/>
                  </a:lnTo>
                  <a:close/>
                </a:path>
                <a:path w="795655" h="334009">
                  <a:moveTo>
                    <a:pt x="513461" y="115189"/>
                  </a:moveTo>
                  <a:lnTo>
                    <a:pt x="494855" y="98209"/>
                  </a:lnTo>
                  <a:lnTo>
                    <a:pt x="472706" y="85458"/>
                  </a:lnTo>
                  <a:lnTo>
                    <a:pt x="446290" y="77457"/>
                  </a:lnTo>
                  <a:lnTo>
                    <a:pt x="414909" y="74676"/>
                  </a:lnTo>
                  <a:lnTo>
                    <a:pt x="362381" y="84899"/>
                  </a:lnTo>
                  <a:lnTo>
                    <a:pt x="320751" y="112712"/>
                  </a:lnTo>
                  <a:lnTo>
                    <a:pt x="293331" y="153873"/>
                  </a:lnTo>
                  <a:lnTo>
                    <a:pt x="283464" y="204089"/>
                  </a:lnTo>
                  <a:lnTo>
                    <a:pt x="293293" y="254342"/>
                  </a:lnTo>
                  <a:lnTo>
                    <a:pt x="320433" y="295529"/>
                  </a:lnTo>
                  <a:lnTo>
                    <a:pt x="361302" y="323392"/>
                  </a:lnTo>
                  <a:lnTo>
                    <a:pt x="412369" y="333629"/>
                  </a:lnTo>
                  <a:lnTo>
                    <a:pt x="446341" y="330428"/>
                  </a:lnTo>
                  <a:lnTo>
                    <a:pt x="473392" y="321271"/>
                  </a:lnTo>
                  <a:lnTo>
                    <a:pt x="495198" y="306895"/>
                  </a:lnTo>
                  <a:lnTo>
                    <a:pt x="513461" y="288036"/>
                  </a:lnTo>
                  <a:lnTo>
                    <a:pt x="498182" y="272669"/>
                  </a:lnTo>
                  <a:lnTo>
                    <a:pt x="473075" y="247396"/>
                  </a:lnTo>
                  <a:lnTo>
                    <a:pt x="460070" y="257721"/>
                  </a:lnTo>
                  <a:lnTo>
                    <a:pt x="447116" y="265709"/>
                  </a:lnTo>
                  <a:lnTo>
                    <a:pt x="433222" y="270852"/>
                  </a:lnTo>
                  <a:lnTo>
                    <a:pt x="417449" y="272669"/>
                  </a:lnTo>
                  <a:lnTo>
                    <a:pt x="390537" y="267322"/>
                  </a:lnTo>
                  <a:lnTo>
                    <a:pt x="370738" y="252666"/>
                  </a:lnTo>
                  <a:lnTo>
                    <a:pt x="358508" y="230886"/>
                  </a:lnTo>
                  <a:lnTo>
                    <a:pt x="354330" y="204089"/>
                  </a:lnTo>
                  <a:lnTo>
                    <a:pt x="358800" y="177330"/>
                  </a:lnTo>
                  <a:lnTo>
                    <a:pt x="371322" y="155587"/>
                  </a:lnTo>
                  <a:lnTo>
                    <a:pt x="390486" y="140982"/>
                  </a:lnTo>
                  <a:lnTo>
                    <a:pt x="414909" y="135636"/>
                  </a:lnTo>
                  <a:lnTo>
                    <a:pt x="431038" y="137490"/>
                  </a:lnTo>
                  <a:lnTo>
                    <a:pt x="445528" y="142887"/>
                  </a:lnTo>
                  <a:lnTo>
                    <a:pt x="458609" y="151612"/>
                  </a:lnTo>
                  <a:lnTo>
                    <a:pt x="470535" y="163449"/>
                  </a:lnTo>
                  <a:lnTo>
                    <a:pt x="495261" y="135636"/>
                  </a:lnTo>
                  <a:lnTo>
                    <a:pt x="513461" y="115189"/>
                  </a:lnTo>
                  <a:close/>
                </a:path>
                <a:path w="795655" h="334009">
                  <a:moveTo>
                    <a:pt x="795401" y="204089"/>
                  </a:moveTo>
                  <a:lnTo>
                    <a:pt x="789025" y="162356"/>
                  </a:lnTo>
                  <a:lnTo>
                    <a:pt x="775474" y="135636"/>
                  </a:lnTo>
                  <a:lnTo>
                    <a:pt x="770953" y="126720"/>
                  </a:lnTo>
                  <a:lnTo>
                    <a:pt x="742721" y="99021"/>
                  </a:lnTo>
                  <a:lnTo>
                    <a:pt x="727583" y="91643"/>
                  </a:lnTo>
                  <a:lnTo>
                    <a:pt x="727583" y="204089"/>
                  </a:lnTo>
                  <a:lnTo>
                    <a:pt x="722998" y="230886"/>
                  </a:lnTo>
                  <a:lnTo>
                    <a:pt x="709904" y="252666"/>
                  </a:lnTo>
                  <a:lnTo>
                    <a:pt x="689267" y="267322"/>
                  </a:lnTo>
                  <a:lnTo>
                    <a:pt x="662051" y="272669"/>
                  </a:lnTo>
                  <a:lnTo>
                    <a:pt x="635990" y="266954"/>
                  </a:lnTo>
                  <a:lnTo>
                    <a:pt x="615315" y="251714"/>
                  </a:lnTo>
                  <a:lnTo>
                    <a:pt x="601675" y="229806"/>
                  </a:lnTo>
                  <a:lnTo>
                    <a:pt x="596773" y="204089"/>
                  </a:lnTo>
                  <a:lnTo>
                    <a:pt x="601306" y="177330"/>
                  </a:lnTo>
                  <a:lnTo>
                    <a:pt x="614311" y="155587"/>
                  </a:lnTo>
                  <a:lnTo>
                    <a:pt x="634860" y="140982"/>
                  </a:lnTo>
                  <a:lnTo>
                    <a:pt x="662051" y="135636"/>
                  </a:lnTo>
                  <a:lnTo>
                    <a:pt x="688251" y="141338"/>
                  </a:lnTo>
                  <a:lnTo>
                    <a:pt x="709002" y="156527"/>
                  </a:lnTo>
                  <a:lnTo>
                    <a:pt x="722655" y="178396"/>
                  </a:lnTo>
                  <a:lnTo>
                    <a:pt x="727583" y="204089"/>
                  </a:lnTo>
                  <a:lnTo>
                    <a:pt x="727583" y="91643"/>
                  </a:lnTo>
                  <a:lnTo>
                    <a:pt x="705904" y="81064"/>
                  </a:lnTo>
                  <a:lnTo>
                    <a:pt x="662051" y="74676"/>
                  </a:lnTo>
                  <a:lnTo>
                    <a:pt x="619226" y="81318"/>
                  </a:lnTo>
                  <a:lnTo>
                    <a:pt x="582561" y="99758"/>
                  </a:lnTo>
                  <a:lnTo>
                    <a:pt x="553986" y="127812"/>
                  </a:lnTo>
                  <a:lnTo>
                    <a:pt x="535432" y="163322"/>
                  </a:lnTo>
                  <a:lnTo>
                    <a:pt x="528828" y="204089"/>
                  </a:lnTo>
                  <a:lnTo>
                    <a:pt x="535203" y="245846"/>
                  </a:lnTo>
                  <a:lnTo>
                    <a:pt x="553300" y="281508"/>
                  </a:lnTo>
                  <a:lnTo>
                    <a:pt x="581520" y="309245"/>
                  </a:lnTo>
                  <a:lnTo>
                    <a:pt x="618299" y="327228"/>
                  </a:lnTo>
                  <a:lnTo>
                    <a:pt x="662051" y="333629"/>
                  </a:lnTo>
                  <a:lnTo>
                    <a:pt x="704926" y="326986"/>
                  </a:lnTo>
                  <a:lnTo>
                    <a:pt x="741629" y="308521"/>
                  </a:lnTo>
                  <a:lnTo>
                    <a:pt x="770216" y="280416"/>
                  </a:lnTo>
                  <a:lnTo>
                    <a:pt x="774255" y="272669"/>
                  </a:lnTo>
                  <a:lnTo>
                    <a:pt x="788784" y="244881"/>
                  </a:lnTo>
                  <a:lnTo>
                    <a:pt x="795401" y="204089"/>
                  </a:lnTo>
                  <a:close/>
                </a:path>
              </a:pathLst>
            </a:custGeom>
            <a:solidFill>
              <a:srgbClr val="FFFFFF"/>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sp>
          <p:nvSpPr>
            <p:cNvPr id="5" name="object 5"/>
            <p:cNvSpPr/>
            <p:nvPr/>
          </p:nvSpPr>
          <p:spPr>
            <a:xfrm>
              <a:off x="14261592" y="790955"/>
              <a:ext cx="226948" cy="252857"/>
            </a:xfrm>
            <a:prstGeom prst="rect">
              <a:avLst/>
            </a:prstGeom>
            <a:blipFill>
              <a:blip r:embed="rId3" cstate="print"/>
              <a:stretch>
                <a:fillRect/>
              </a:stretch>
            </a:blip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sp>
          <p:nvSpPr>
            <p:cNvPr id="6" name="object 6"/>
            <p:cNvSpPr/>
            <p:nvPr/>
          </p:nvSpPr>
          <p:spPr>
            <a:xfrm>
              <a:off x="14529817" y="726947"/>
              <a:ext cx="361315" cy="316865"/>
            </a:xfrm>
            <a:custGeom>
              <a:avLst/>
              <a:gdLst/>
              <a:ahLst/>
              <a:cxnLst/>
              <a:rect l="l" t="t" r="r" b="b"/>
              <a:pathLst>
                <a:path w="361315" h="316865">
                  <a:moveTo>
                    <a:pt x="127889" y="63246"/>
                  </a:moveTo>
                  <a:lnTo>
                    <a:pt x="70231" y="63246"/>
                  </a:lnTo>
                  <a:lnTo>
                    <a:pt x="70231" y="0"/>
                  </a:lnTo>
                  <a:lnTo>
                    <a:pt x="0" y="0"/>
                  </a:lnTo>
                  <a:lnTo>
                    <a:pt x="0" y="240411"/>
                  </a:lnTo>
                  <a:lnTo>
                    <a:pt x="5003" y="276428"/>
                  </a:lnTo>
                  <a:lnTo>
                    <a:pt x="19431" y="298932"/>
                  </a:lnTo>
                  <a:lnTo>
                    <a:pt x="42316" y="310527"/>
                  </a:lnTo>
                  <a:lnTo>
                    <a:pt x="72771" y="313817"/>
                  </a:lnTo>
                  <a:lnTo>
                    <a:pt x="88696" y="312915"/>
                  </a:lnTo>
                  <a:lnTo>
                    <a:pt x="102768" y="310349"/>
                  </a:lnTo>
                  <a:lnTo>
                    <a:pt x="114985" y="306374"/>
                  </a:lnTo>
                  <a:lnTo>
                    <a:pt x="125349" y="301244"/>
                  </a:lnTo>
                  <a:lnTo>
                    <a:pt x="125349" y="242951"/>
                  </a:lnTo>
                  <a:lnTo>
                    <a:pt x="117779" y="247764"/>
                  </a:lnTo>
                  <a:lnTo>
                    <a:pt x="109982" y="250888"/>
                  </a:lnTo>
                  <a:lnTo>
                    <a:pt x="101701" y="252603"/>
                  </a:lnTo>
                  <a:lnTo>
                    <a:pt x="92710" y="253111"/>
                  </a:lnTo>
                  <a:lnTo>
                    <a:pt x="82867" y="251650"/>
                  </a:lnTo>
                  <a:lnTo>
                    <a:pt x="75844" y="247078"/>
                  </a:lnTo>
                  <a:lnTo>
                    <a:pt x="71628" y="239191"/>
                  </a:lnTo>
                  <a:lnTo>
                    <a:pt x="70231" y="227711"/>
                  </a:lnTo>
                  <a:lnTo>
                    <a:pt x="70231" y="123952"/>
                  </a:lnTo>
                  <a:lnTo>
                    <a:pt x="127889" y="123952"/>
                  </a:lnTo>
                  <a:lnTo>
                    <a:pt x="127889" y="63246"/>
                  </a:lnTo>
                  <a:close/>
                </a:path>
                <a:path w="361315" h="316865">
                  <a:moveTo>
                    <a:pt x="361061" y="235585"/>
                  </a:moveTo>
                  <a:lnTo>
                    <a:pt x="354164" y="206222"/>
                  </a:lnTo>
                  <a:lnTo>
                    <a:pt x="336359" y="185420"/>
                  </a:lnTo>
                  <a:lnTo>
                    <a:pt x="311873" y="171297"/>
                  </a:lnTo>
                  <a:lnTo>
                    <a:pt x="284988" y="161925"/>
                  </a:lnTo>
                  <a:lnTo>
                    <a:pt x="265353" y="154673"/>
                  </a:lnTo>
                  <a:lnTo>
                    <a:pt x="249275" y="147650"/>
                  </a:lnTo>
                  <a:lnTo>
                    <a:pt x="238417" y="140144"/>
                  </a:lnTo>
                  <a:lnTo>
                    <a:pt x="234442" y="131445"/>
                  </a:lnTo>
                  <a:lnTo>
                    <a:pt x="234442" y="128905"/>
                  </a:lnTo>
                  <a:lnTo>
                    <a:pt x="236258" y="123317"/>
                  </a:lnTo>
                  <a:lnTo>
                    <a:pt x="241401" y="118427"/>
                  </a:lnTo>
                  <a:lnTo>
                    <a:pt x="249389" y="114985"/>
                  </a:lnTo>
                  <a:lnTo>
                    <a:pt x="259715" y="113665"/>
                  </a:lnTo>
                  <a:lnTo>
                    <a:pt x="275399" y="115100"/>
                  </a:lnTo>
                  <a:lnTo>
                    <a:pt x="292011" y="119380"/>
                  </a:lnTo>
                  <a:lnTo>
                    <a:pt x="309549" y="126530"/>
                  </a:lnTo>
                  <a:lnTo>
                    <a:pt x="328041" y="136525"/>
                  </a:lnTo>
                  <a:lnTo>
                    <a:pt x="341274" y="113665"/>
                  </a:lnTo>
                  <a:lnTo>
                    <a:pt x="333832" y="75006"/>
                  </a:lnTo>
                  <a:lnTo>
                    <a:pt x="285826" y="59817"/>
                  </a:lnTo>
                  <a:lnTo>
                    <a:pt x="262255" y="57912"/>
                  </a:lnTo>
                  <a:lnTo>
                    <a:pt x="226618" y="63055"/>
                  </a:lnTo>
                  <a:lnTo>
                    <a:pt x="197650" y="78168"/>
                  </a:lnTo>
                  <a:lnTo>
                    <a:pt x="178181" y="102819"/>
                  </a:lnTo>
                  <a:lnTo>
                    <a:pt x="171069" y="136525"/>
                  </a:lnTo>
                  <a:lnTo>
                    <a:pt x="171069" y="139192"/>
                  </a:lnTo>
                  <a:lnTo>
                    <a:pt x="177914" y="169583"/>
                  </a:lnTo>
                  <a:lnTo>
                    <a:pt x="195453" y="190246"/>
                  </a:lnTo>
                  <a:lnTo>
                    <a:pt x="219176" y="203784"/>
                  </a:lnTo>
                  <a:lnTo>
                    <a:pt x="264629" y="219633"/>
                  </a:lnTo>
                  <a:lnTo>
                    <a:pt x="281571" y="226072"/>
                  </a:lnTo>
                  <a:lnTo>
                    <a:pt x="293293" y="233451"/>
                  </a:lnTo>
                  <a:lnTo>
                    <a:pt x="297688" y="243205"/>
                  </a:lnTo>
                  <a:lnTo>
                    <a:pt x="295795" y="250278"/>
                  </a:lnTo>
                  <a:lnTo>
                    <a:pt x="290131" y="255917"/>
                  </a:lnTo>
                  <a:lnTo>
                    <a:pt x="280644" y="259638"/>
                  </a:lnTo>
                  <a:lnTo>
                    <a:pt x="267335" y="260985"/>
                  </a:lnTo>
                  <a:lnTo>
                    <a:pt x="249389" y="259143"/>
                  </a:lnTo>
                  <a:lnTo>
                    <a:pt x="229997" y="253733"/>
                  </a:lnTo>
                  <a:lnTo>
                    <a:pt x="209638" y="244970"/>
                  </a:lnTo>
                  <a:lnTo>
                    <a:pt x="188849" y="233045"/>
                  </a:lnTo>
                  <a:lnTo>
                    <a:pt x="158496" y="278765"/>
                  </a:lnTo>
                  <a:lnTo>
                    <a:pt x="183997" y="295440"/>
                  </a:lnTo>
                  <a:lnTo>
                    <a:pt x="210693" y="307340"/>
                  </a:lnTo>
                  <a:lnTo>
                    <a:pt x="237858" y="314490"/>
                  </a:lnTo>
                  <a:lnTo>
                    <a:pt x="264795" y="316865"/>
                  </a:lnTo>
                  <a:lnTo>
                    <a:pt x="302285" y="312051"/>
                  </a:lnTo>
                  <a:lnTo>
                    <a:pt x="332879" y="297230"/>
                  </a:lnTo>
                  <a:lnTo>
                    <a:pt x="353491" y="271919"/>
                  </a:lnTo>
                  <a:lnTo>
                    <a:pt x="355765" y="260985"/>
                  </a:lnTo>
                  <a:lnTo>
                    <a:pt x="361061" y="235585"/>
                  </a:lnTo>
                  <a:close/>
                </a:path>
              </a:pathLst>
            </a:custGeom>
            <a:solidFill>
              <a:srgbClr val="FFFFFF"/>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grpSp>
      <p:sp>
        <p:nvSpPr>
          <p:cNvPr id="7" name="object 7"/>
          <p:cNvSpPr/>
          <p:nvPr/>
        </p:nvSpPr>
        <p:spPr>
          <a:xfrm>
            <a:off x="11481435" y="723518"/>
            <a:ext cx="149637" cy="129063"/>
          </a:xfrm>
          <a:prstGeom prst="rect">
            <a:avLst/>
          </a:prstGeom>
          <a:blipFill>
            <a:blip r:embed="rId4" cstate="print"/>
            <a:stretch>
              <a:fillRect/>
            </a:stretch>
          </a:blip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sp>
        <p:nvSpPr>
          <p:cNvPr id="8" name="object 8"/>
          <p:cNvSpPr/>
          <p:nvPr/>
        </p:nvSpPr>
        <p:spPr>
          <a:xfrm>
            <a:off x="11285201" y="360045"/>
            <a:ext cx="541020" cy="339566"/>
          </a:xfrm>
          <a:custGeom>
            <a:avLst/>
            <a:gdLst/>
            <a:ahLst/>
            <a:cxnLst/>
            <a:rect l="l" t="t" r="r" b="b"/>
            <a:pathLst>
              <a:path w="721359" h="452755">
                <a:moveTo>
                  <a:pt x="261518" y="383921"/>
                </a:moveTo>
                <a:lnTo>
                  <a:pt x="249834" y="333527"/>
                </a:lnTo>
                <a:lnTo>
                  <a:pt x="221005" y="275590"/>
                </a:lnTo>
                <a:lnTo>
                  <a:pt x="193890" y="242570"/>
                </a:lnTo>
                <a:lnTo>
                  <a:pt x="171056" y="224332"/>
                </a:lnTo>
                <a:lnTo>
                  <a:pt x="141986" y="211531"/>
                </a:lnTo>
                <a:lnTo>
                  <a:pt x="111785" y="207264"/>
                </a:lnTo>
                <a:lnTo>
                  <a:pt x="109245" y="207264"/>
                </a:lnTo>
                <a:lnTo>
                  <a:pt x="62572" y="217982"/>
                </a:lnTo>
                <a:lnTo>
                  <a:pt x="25425" y="247650"/>
                </a:lnTo>
                <a:lnTo>
                  <a:pt x="3492" y="291884"/>
                </a:lnTo>
                <a:lnTo>
                  <a:pt x="0" y="317271"/>
                </a:lnTo>
                <a:lnTo>
                  <a:pt x="2438" y="343535"/>
                </a:lnTo>
                <a:lnTo>
                  <a:pt x="38125" y="336042"/>
                </a:lnTo>
                <a:lnTo>
                  <a:pt x="36576" y="318681"/>
                </a:lnTo>
                <a:lnTo>
                  <a:pt x="39077" y="301320"/>
                </a:lnTo>
                <a:lnTo>
                  <a:pt x="65659" y="258597"/>
                </a:lnTo>
                <a:lnTo>
                  <a:pt x="109245" y="242570"/>
                </a:lnTo>
                <a:lnTo>
                  <a:pt x="136918" y="247319"/>
                </a:lnTo>
                <a:lnTo>
                  <a:pt x="177050" y="276707"/>
                </a:lnTo>
                <a:lnTo>
                  <a:pt x="203898" y="319074"/>
                </a:lnTo>
                <a:lnTo>
                  <a:pt x="220167" y="364871"/>
                </a:lnTo>
                <a:lnTo>
                  <a:pt x="223545" y="383921"/>
                </a:lnTo>
                <a:lnTo>
                  <a:pt x="261518" y="383921"/>
                </a:lnTo>
                <a:close/>
              </a:path>
              <a:path w="721359" h="452755">
                <a:moveTo>
                  <a:pt x="488594" y="179324"/>
                </a:moveTo>
                <a:lnTo>
                  <a:pt x="470573" y="111861"/>
                </a:lnTo>
                <a:lnTo>
                  <a:pt x="420268" y="55626"/>
                </a:lnTo>
                <a:lnTo>
                  <a:pt x="417131" y="53086"/>
                </a:lnTo>
                <a:lnTo>
                  <a:pt x="395516" y="35433"/>
                </a:lnTo>
                <a:lnTo>
                  <a:pt x="383882" y="25095"/>
                </a:lnTo>
                <a:lnTo>
                  <a:pt x="374675" y="15240"/>
                </a:lnTo>
                <a:lnTo>
                  <a:pt x="359435" y="0"/>
                </a:lnTo>
                <a:lnTo>
                  <a:pt x="346735" y="15240"/>
                </a:lnTo>
                <a:lnTo>
                  <a:pt x="333946" y="27165"/>
                </a:lnTo>
                <a:lnTo>
                  <a:pt x="320167" y="39154"/>
                </a:lnTo>
                <a:lnTo>
                  <a:pt x="308279" y="49288"/>
                </a:lnTo>
                <a:lnTo>
                  <a:pt x="272275" y="81394"/>
                </a:lnTo>
                <a:lnTo>
                  <a:pt x="250761" y="111861"/>
                </a:lnTo>
                <a:lnTo>
                  <a:pt x="237324" y="145148"/>
                </a:lnTo>
                <a:lnTo>
                  <a:pt x="232689" y="179324"/>
                </a:lnTo>
                <a:lnTo>
                  <a:pt x="235305" y="207365"/>
                </a:lnTo>
                <a:lnTo>
                  <a:pt x="242214" y="234683"/>
                </a:lnTo>
                <a:lnTo>
                  <a:pt x="251968" y="261505"/>
                </a:lnTo>
                <a:lnTo>
                  <a:pt x="263169" y="288036"/>
                </a:lnTo>
                <a:lnTo>
                  <a:pt x="273964" y="311226"/>
                </a:lnTo>
                <a:lnTo>
                  <a:pt x="283375" y="335076"/>
                </a:lnTo>
                <a:lnTo>
                  <a:pt x="290893" y="359384"/>
                </a:lnTo>
                <a:lnTo>
                  <a:pt x="296062" y="383921"/>
                </a:lnTo>
                <a:lnTo>
                  <a:pt x="334035" y="383921"/>
                </a:lnTo>
                <a:lnTo>
                  <a:pt x="319214" y="325602"/>
                </a:lnTo>
                <a:lnTo>
                  <a:pt x="298602" y="272796"/>
                </a:lnTo>
                <a:lnTo>
                  <a:pt x="287477" y="248666"/>
                </a:lnTo>
                <a:lnTo>
                  <a:pt x="277749" y="225209"/>
                </a:lnTo>
                <a:lnTo>
                  <a:pt x="270865" y="202184"/>
                </a:lnTo>
                <a:lnTo>
                  <a:pt x="268249" y="179324"/>
                </a:lnTo>
                <a:lnTo>
                  <a:pt x="273037" y="153060"/>
                </a:lnTo>
                <a:lnTo>
                  <a:pt x="300634" y="104140"/>
                </a:lnTo>
                <a:lnTo>
                  <a:pt x="329831" y="78346"/>
                </a:lnTo>
                <a:lnTo>
                  <a:pt x="338836" y="71132"/>
                </a:lnTo>
                <a:lnTo>
                  <a:pt x="349250" y="62484"/>
                </a:lnTo>
                <a:lnTo>
                  <a:pt x="359435" y="53086"/>
                </a:lnTo>
                <a:lnTo>
                  <a:pt x="371094" y="62484"/>
                </a:lnTo>
                <a:lnTo>
                  <a:pt x="391528" y="78346"/>
                </a:lnTo>
                <a:lnTo>
                  <a:pt x="419646" y="104140"/>
                </a:lnTo>
                <a:lnTo>
                  <a:pt x="446938" y="153060"/>
                </a:lnTo>
                <a:lnTo>
                  <a:pt x="450621" y="179324"/>
                </a:lnTo>
                <a:lnTo>
                  <a:pt x="449465" y="202184"/>
                </a:lnTo>
                <a:lnTo>
                  <a:pt x="443331" y="225209"/>
                </a:lnTo>
                <a:lnTo>
                  <a:pt x="433882" y="248666"/>
                </a:lnTo>
                <a:lnTo>
                  <a:pt x="422808" y="272796"/>
                </a:lnTo>
                <a:lnTo>
                  <a:pt x="412623" y="298411"/>
                </a:lnTo>
                <a:lnTo>
                  <a:pt x="402209" y="325602"/>
                </a:lnTo>
                <a:lnTo>
                  <a:pt x="393204" y="354164"/>
                </a:lnTo>
                <a:lnTo>
                  <a:pt x="387248" y="383921"/>
                </a:lnTo>
                <a:lnTo>
                  <a:pt x="425348" y="383921"/>
                </a:lnTo>
                <a:lnTo>
                  <a:pt x="429336" y="359384"/>
                </a:lnTo>
                <a:lnTo>
                  <a:pt x="436714" y="335076"/>
                </a:lnTo>
                <a:lnTo>
                  <a:pt x="445985" y="311226"/>
                </a:lnTo>
                <a:lnTo>
                  <a:pt x="455701" y="288036"/>
                </a:lnTo>
                <a:lnTo>
                  <a:pt x="468337" y="261505"/>
                </a:lnTo>
                <a:lnTo>
                  <a:pt x="478815" y="234683"/>
                </a:lnTo>
                <a:lnTo>
                  <a:pt x="485952" y="207365"/>
                </a:lnTo>
                <a:lnTo>
                  <a:pt x="488594" y="179324"/>
                </a:lnTo>
                <a:close/>
              </a:path>
              <a:path w="721359" h="452755">
                <a:moveTo>
                  <a:pt x="569366" y="416052"/>
                </a:moveTo>
                <a:lnTo>
                  <a:pt x="151917" y="416052"/>
                </a:lnTo>
                <a:lnTo>
                  <a:pt x="151917" y="452501"/>
                </a:lnTo>
                <a:lnTo>
                  <a:pt x="569366" y="452501"/>
                </a:lnTo>
                <a:lnTo>
                  <a:pt x="569366" y="416052"/>
                </a:lnTo>
                <a:close/>
              </a:path>
              <a:path w="721359" h="452755">
                <a:moveTo>
                  <a:pt x="721283" y="317271"/>
                </a:moveTo>
                <a:lnTo>
                  <a:pt x="717854" y="291884"/>
                </a:lnTo>
                <a:lnTo>
                  <a:pt x="709231" y="268351"/>
                </a:lnTo>
                <a:lnTo>
                  <a:pt x="696112" y="247650"/>
                </a:lnTo>
                <a:lnTo>
                  <a:pt x="690600" y="242570"/>
                </a:lnTo>
                <a:lnTo>
                  <a:pt x="677710" y="230682"/>
                </a:lnTo>
                <a:lnTo>
                  <a:pt x="656945" y="217982"/>
                </a:lnTo>
                <a:lnTo>
                  <a:pt x="634288" y="210032"/>
                </a:lnTo>
                <a:lnTo>
                  <a:pt x="610260" y="207264"/>
                </a:lnTo>
                <a:lnTo>
                  <a:pt x="579069" y="211531"/>
                </a:lnTo>
                <a:lnTo>
                  <a:pt x="524281" y="245681"/>
                </a:lnTo>
                <a:lnTo>
                  <a:pt x="485051" y="304546"/>
                </a:lnTo>
                <a:lnTo>
                  <a:pt x="465112" y="360629"/>
                </a:lnTo>
                <a:lnTo>
                  <a:pt x="461289" y="383921"/>
                </a:lnTo>
                <a:lnTo>
                  <a:pt x="499135" y="383921"/>
                </a:lnTo>
                <a:lnTo>
                  <a:pt x="502488" y="364871"/>
                </a:lnTo>
                <a:lnTo>
                  <a:pt x="508914" y="342696"/>
                </a:lnTo>
                <a:lnTo>
                  <a:pt x="532028" y="295656"/>
                </a:lnTo>
                <a:lnTo>
                  <a:pt x="562610" y="259638"/>
                </a:lnTo>
                <a:lnTo>
                  <a:pt x="610260" y="242570"/>
                </a:lnTo>
                <a:lnTo>
                  <a:pt x="626745" y="244436"/>
                </a:lnTo>
                <a:lnTo>
                  <a:pt x="665759" y="270383"/>
                </a:lnTo>
                <a:lnTo>
                  <a:pt x="684860" y="317271"/>
                </a:lnTo>
                <a:lnTo>
                  <a:pt x="684796" y="319074"/>
                </a:lnTo>
                <a:lnTo>
                  <a:pt x="683412" y="336042"/>
                </a:lnTo>
                <a:lnTo>
                  <a:pt x="718845" y="343535"/>
                </a:lnTo>
                <a:lnTo>
                  <a:pt x="721283" y="317271"/>
                </a:lnTo>
                <a:close/>
              </a:path>
            </a:pathLst>
          </a:custGeom>
          <a:solidFill>
            <a:srgbClr val="FFFFFF"/>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sp>
        <p:nvSpPr>
          <p:cNvPr id="9" name="object 9"/>
          <p:cNvSpPr txBox="1"/>
          <p:nvPr/>
        </p:nvSpPr>
        <p:spPr>
          <a:xfrm>
            <a:off x="10103739" y="818674"/>
            <a:ext cx="988219" cy="171201"/>
          </a:xfrm>
          <a:prstGeom prst="rect">
            <a:avLst/>
          </a:prstGeom>
        </p:spPr>
        <p:txBody>
          <a:bodyPr vert="horz" wrap="square" lIns="0" tIns="9525"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9525">
              <a:lnSpc>
                <a:spcPct val="100000"/>
              </a:lnSpc>
              <a:spcBef>
                <a:spcPts val="75"/>
              </a:spcBef>
            </a:pPr>
            <a:r>
              <a:rPr sz="1050" b="1" spc="-11" dirty="0">
                <a:solidFill>
                  <a:srgbClr val="FFFFFF"/>
                </a:solidFill>
                <a:latin typeface="Arial"/>
                <a:cs typeface="Arial"/>
              </a:rPr>
              <a:t>London</a:t>
            </a:r>
            <a:r>
              <a:rPr sz="1050" b="1" spc="-53" dirty="0">
                <a:solidFill>
                  <a:srgbClr val="FFFFFF"/>
                </a:solidFill>
                <a:latin typeface="Arial"/>
                <a:cs typeface="Arial"/>
              </a:rPr>
              <a:t> </a:t>
            </a:r>
            <a:r>
              <a:rPr sz="1050" b="1" spc="-4" dirty="0">
                <a:solidFill>
                  <a:srgbClr val="FFFFFF"/>
                </a:solidFill>
                <a:latin typeface="Arial"/>
                <a:cs typeface="Arial"/>
              </a:rPr>
              <a:t>Region</a:t>
            </a:r>
            <a:endParaRPr sz="1050">
              <a:latin typeface="Arial"/>
              <a:cs typeface="Arial"/>
            </a:endParaRPr>
          </a:p>
        </p:txBody>
      </p:sp>
      <p:sp>
        <p:nvSpPr>
          <p:cNvPr id="10" name="object 10"/>
          <p:cNvSpPr txBox="1"/>
          <p:nvPr/>
        </p:nvSpPr>
        <p:spPr>
          <a:xfrm>
            <a:off x="3295840" y="1829837"/>
            <a:ext cx="4539139" cy="1227067"/>
          </a:xfrm>
          <a:prstGeom prst="rect">
            <a:avLst/>
          </a:prstGeom>
        </p:spPr>
        <p:txBody>
          <a:bodyPr vert="horz" wrap="square" lIns="0" tIns="227648"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9525">
              <a:lnSpc>
                <a:spcPct val="90000"/>
              </a:lnSpc>
              <a:spcBef>
                <a:spcPts val="75"/>
              </a:spcBef>
            </a:pPr>
            <a:r>
              <a:rPr lang="en-US" sz="3600" b="1" spc="-49" dirty="0">
                <a:solidFill>
                  <a:srgbClr val="00B8A3"/>
                </a:solidFill>
                <a:latin typeface="Arial"/>
                <a:cs typeface="Arial"/>
              </a:rPr>
              <a:t>Mentoring, Coaching and giving feedback  </a:t>
            </a:r>
          </a:p>
        </p:txBody>
      </p:sp>
      <p:pic>
        <p:nvPicPr>
          <p:cNvPr id="11" name="Picture 10">
            <a:extLst>
              <a:ext uri="{FF2B5EF4-FFF2-40B4-BE49-F238E27FC236}">
                <a16:creationId xmlns:a16="http://schemas.microsoft.com/office/drawing/2014/main" id="{2DDD20C7-ECEA-4BE6-9895-E77EE915B741}"/>
              </a:ext>
            </a:extLst>
          </p:cNvPr>
          <p:cNvPicPr>
            <a:picLocks noChangeAspect="1"/>
          </p:cNvPicPr>
          <p:nvPr/>
        </p:nvPicPr>
        <p:blipFill>
          <a:blip r:embed="rId5"/>
          <a:stretch>
            <a:fillRect/>
          </a:stretch>
        </p:blipFill>
        <p:spPr>
          <a:xfrm>
            <a:off x="0" y="26045"/>
            <a:ext cx="1402202" cy="1316850"/>
          </a:xfrm>
          <a:prstGeom prst="rect">
            <a:avLst/>
          </a:prstGeom>
        </p:spPr>
      </p:pic>
      <p:sp>
        <p:nvSpPr>
          <p:cNvPr id="12" name="Slide Number Placeholder 11">
            <a:extLst>
              <a:ext uri="{FF2B5EF4-FFF2-40B4-BE49-F238E27FC236}">
                <a16:creationId xmlns:a16="http://schemas.microsoft.com/office/drawing/2014/main" id="{BC297B6B-D2BA-4934-BC77-20FAE2D8BA85}"/>
              </a:ext>
            </a:extLst>
          </p:cNvPr>
          <p:cNvSpPr>
            <a:spLocks noGrp="1"/>
          </p:cNvSpPr>
          <p:nvPr>
            <p:ph type="sldNum" sz="quarter" idx="12"/>
          </p:nvPr>
        </p:nvSpPr>
        <p:spPr/>
        <p:txBody>
          <a:bodyPr/>
          <a:lstStyle/>
          <a:p>
            <a:fld id="{FE29B0A7-4FFA-4AFA-9EDE-DCB5F051EC7D}" type="slidenum">
              <a:rPr lang="en-US" smtClean="0"/>
              <a:t>15</a:t>
            </a:fld>
            <a:endParaRPr lang="en-US"/>
          </a:p>
        </p:txBody>
      </p:sp>
    </p:spTree>
    <p:extLst>
      <p:ext uri="{BB962C8B-B14F-4D97-AF65-F5344CB8AC3E}">
        <p14:creationId xmlns:p14="http://schemas.microsoft.com/office/powerpoint/2010/main" val="3016556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0"/>
            <a:ext cx="12192380" cy="6857998"/>
          </a:xfrm>
          <a:prstGeom prst="rect">
            <a:avLst/>
          </a:prstGeom>
          <a:blipFill>
            <a:blip r:embed="rId2" cstate="print"/>
            <a:stretch>
              <a:fillRect/>
            </a:stretch>
          </a:blip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sp>
        <p:nvSpPr>
          <p:cNvPr id="3" name="object 3"/>
          <p:cNvSpPr txBox="1"/>
          <p:nvPr/>
        </p:nvSpPr>
        <p:spPr>
          <a:xfrm>
            <a:off x="211542" y="1704382"/>
            <a:ext cx="8315801" cy="2488883"/>
          </a:xfrm>
          <a:prstGeom prst="rect">
            <a:avLst/>
          </a:prstGeom>
        </p:spPr>
        <p:txBody>
          <a:bodyPr vert="horz" wrap="square" lIns="0" tIns="215741"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9525">
              <a:lnSpc>
                <a:spcPct val="100000"/>
              </a:lnSpc>
              <a:spcBef>
                <a:spcPts val="1699"/>
              </a:spcBef>
              <a:tabLst>
                <a:tab pos="694849" algn="l"/>
              </a:tabLst>
            </a:pPr>
            <a:r>
              <a:rPr sz="2700" b="1" spc="-131" dirty="0">
                <a:solidFill>
                  <a:srgbClr val="7413DC"/>
                </a:solidFill>
                <a:latin typeface="Arial"/>
                <a:cs typeface="Arial"/>
              </a:rPr>
              <a:t>G:	</a:t>
            </a:r>
            <a:r>
              <a:rPr sz="2700" b="1" spc="-83" dirty="0">
                <a:solidFill>
                  <a:srgbClr val="FFFFFF"/>
                </a:solidFill>
                <a:latin typeface="Arial"/>
                <a:cs typeface="Arial"/>
              </a:rPr>
              <a:t>goals </a:t>
            </a:r>
            <a:r>
              <a:rPr sz="2700" b="1" spc="-49" dirty="0">
                <a:solidFill>
                  <a:srgbClr val="FFFFFF"/>
                </a:solidFill>
                <a:latin typeface="Arial"/>
                <a:cs typeface="Arial"/>
              </a:rPr>
              <a:t>and</a:t>
            </a:r>
            <a:r>
              <a:rPr sz="2700" b="1" spc="41" dirty="0">
                <a:solidFill>
                  <a:srgbClr val="FFFFFF"/>
                </a:solidFill>
                <a:latin typeface="Arial"/>
                <a:cs typeface="Arial"/>
              </a:rPr>
              <a:t> </a:t>
            </a:r>
            <a:r>
              <a:rPr sz="2700" b="1" spc="-68" dirty="0">
                <a:solidFill>
                  <a:srgbClr val="FFFFFF"/>
                </a:solidFill>
                <a:latin typeface="Arial"/>
                <a:cs typeface="Arial"/>
              </a:rPr>
              <a:t>aspirations</a:t>
            </a:r>
            <a:endParaRPr sz="2700" dirty="0">
              <a:latin typeface="Arial"/>
              <a:cs typeface="Arial"/>
            </a:endParaRPr>
          </a:p>
          <a:p>
            <a:pPr marL="9525">
              <a:lnSpc>
                <a:spcPct val="100000"/>
              </a:lnSpc>
              <a:spcBef>
                <a:spcPts val="1620"/>
              </a:spcBef>
              <a:tabLst>
                <a:tab pos="694849" algn="l"/>
              </a:tabLst>
            </a:pPr>
            <a:r>
              <a:rPr sz="2700" b="1" spc="-105" dirty="0">
                <a:solidFill>
                  <a:srgbClr val="7413DC"/>
                </a:solidFill>
                <a:latin typeface="Arial"/>
                <a:cs typeface="Arial"/>
              </a:rPr>
              <a:t>R:	</a:t>
            </a:r>
            <a:r>
              <a:rPr sz="2700" b="1" spc="-53" dirty="0">
                <a:solidFill>
                  <a:srgbClr val="FFFFFF"/>
                </a:solidFill>
                <a:latin typeface="Arial"/>
                <a:cs typeface="Arial"/>
              </a:rPr>
              <a:t>current situation, </a:t>
            </a:r>
            <a:r>
              <a:rPr sz="2700" b="1" spc="-38" dirty="0">
                <a:solidFill>
                  <a:srgbClr val="FFFFFF"/>
                </a:solidFill>
                <a:latin typeface="Arial"/>
                <a:cs typeface="Arial"/>
              </a:rPr>
              <a:t>internal </a:t>
            </a:r>
            <a:r>
              <a:rPr sz="2700" b="1" spc="-49" dirty="0">
                <a:solidFill>
                  <a:srgbClr val="FFFFFF"/>
                </a:solidFill>
                <a:latin typeface="Arial"/>
                <a:cs typeface="Arial"/>
              </a:rPr>
              <a:t>and </a:t>
            </a:r>
            <a:r>
              <a:rPr sz="2700" b="1" spc="-38" dirty="0">
                <a:solidFill>
                  <a:srgbClr val="FFFFFF"/>
                </a:solidFill>
                <a:latin typeface="Arial"/>
                <a:cs typeface="Arial"/>
              </a:rPr>
              <a:t>external</a:t>
            </a:r>
            <a:r>
              <a:rPr sz="2700" b="1" spc="60" dirty="0">
                <a:solidFill>
                  <a:srgbClr val="FFFFFF"/>
                </a:solidFill>
                <a:latin typeface="Arial"/>
                <a:cs typeface="Arial"/>
              </a:rPr>
              <a:t> </a:t>
            </a:r>
            <a:r>
              <a:rPr sz="2700" b="1" spc="-90" dirty="0">
                <a:solidFill>
                  <a:srgbClr val="FFFFFF"/>
                </a:solidFill>
                <a:latin typeface="Arial"/>
                <a:cs typeface="Arial"/>
              </a:rPr>
              <a:t>obstacles</a:t>
            </a:r>
            <a:endParaRPr sz="2700" dirty="0">
              <a:latin typeface="Arial"/>
              <a:cs typeface="Arial"/>
            </a:endParaRPr>
          </a:p>
          <a:p>
            <a:pPr marL="9525">
              <a:lnSpc>
                <a:spcPct val="100000"/>
              </a:lnSpc>
              <a:spcBef>
                <a:spcPts val="1620"/>
              </a:spcBef>
              <a:tabLst>
                <a:tab pos="694849" algn="l"/>
              </a:tabLst>
            </a:pPr>
            <a:r>
              <a:rPr sz="2700" b="1" spc="-60" dirty="0">
                <a:solidFill>
                  <a:srgbClr val="7413DC"/>
                </a:solidFill>
                <a:latin typeface="Arial"/>
                <a:cs typeface="Arial"/>
              </a:rPr>
              <a:t>O:	</a:t>
            </a:r>
            <a:r>
              <a:rPr sz="2700" b="1" spc="-79" dirty="0">
                <a:solidFill>
                  <a:srgbClr val="FFFFFF"/>
                </a:solidFill>
                <a:latin typeface="Arial"/>
                <a:cs typeface="Arial"/>
              </a:rPr>
              <a:t>possibilities, </a:t>
            </a:r>
            <a:r>
              <a:rPr sz="2700" b="1" spc="-49" dirty="0">
                <a:solidFill>
                  <a:srgbClr val="FFFFFF"/>
                </a:solidFill>
                <a:latin typeface="Arial"/>
                <a:cs typeface="Arial"/>
              </a:rPr>
              <a:t>strengths and</a:t>
            </a:r>
            <a:r>
              <a:rPr sz="2700" b="1" spc="38" dirty="0">
                <a:solidFill>
                  <a:srgbClr val="FFFFFF"/>
                </a:solidFill>
                <a:latin typeface="Arial"/>
                <a:cs typeface="Arial"/>
              </a:rPr>
              <a:t> </a:t>
            </a:r>
            <a:r>
              <a:rPr sz="2700" b="1" spc="-105" dirty="0">
                <a:solidFill>
                  <a:srgbClr val="FFFFFF"/>
                </a:solidFill>
                <a:latin typeface="Arial"/>
                <a:cs typeface="Arial"/>
              </a:rPr>
              <a:t>resources</a:t>
            </a:r>
            <a:endParaRPr sz="2700" dirty="0">
              <a:latin typeface="Arial"/>
              <a:cs typeface="Arial"/>
            </a:endParaRPr>
          </a:p>
          <a:p>
            <a:pPr marL="9525">
              <a:lnSpc>
                <a:spcPct val="100000"/>
              </a:lnSpc>
              <a:spcBef>
                <a:spcPts val="1624"/>
              </a:spcBef>
              <a:tabLst>
                <a:tab pos="694849" algn="l"/>
              </a:tabLst>
            </a:pPr>
            <a:r>
              <a:rPr sz="2700" b="1" spc="153" dirty="0">
                <a:solidFill>
                  <a:srgbClr val="7413DC"/>
                </a:solidFill>
                <a:latin typeface="Arial"/>
                <a:cs typeface="Arial"/>
              </a:rPr>
              <a:t>W:	</a:t>
            </a:r>
            <a:r>
              <a:rPr sz="2700" b="1" spc="-83" dirty="0">
                <a:solidFill>
                  <a:srgbClr val="FFFFFF"/>
                </a:solidFill>
                <a:latin typeface="Arial"/>
                <a:cs typeface="Arial"/>
              </a:rPr>
              <a:t>actions </a:t>
            </a:r>
            <a:r>
              <a:rPr sz="2700" b="1" spc="-49" dirty="0">
                <a:solidFill>
                  <a:srgbClr val="FFFFFF"/>
                </a:solidFill>
                <a:latin typeface="Arial"/>
                <a:cs typeface="Arial"/>
              </a:rPr>
              <a:t>and</a:t>
            </a:r>
            <a:r>
              <a:rPr sz="2700" b="1" spc="49" dirty="0">
                <a:solidFill>
                  <a:srgbClr val="FFFFFF"/>
                </a:solidFill>
                <a:latin typeface="Arial"/>
                <a:cs typeface="Arial"/>
              </a:rPr>
              <a:t> </a:t>
            </a:r>
            <a:r>
              <a:rPr sz="2700" b="1" spc="-60" dirty="0">
                <a:solidFill>
                  <a:srgbClr val="FFFFFF"/>
                </a:solidFill>
                <a:latin typeface="Arial"/>
                <a:cs typeface="Arial"/>
              </a:rPr>
              <a:t>accountability</a:t>
            </a:r>
            <a:endParaRPr sz="2700" dirty="0">
              <a:latin typeface="Arial"/>
              <a:cs typeface="Arial"/>
            </a:endParaRPr>
          </a:p>
        </p:txBody>
      </p:sp>
      <p:pic>
        <p:nvPicPr>
          <p:cNvPr id="4" name="Picture 3">
            <a:extLst>
              <a:ext uri="{FF2B5EF4-FFF2-40B4-BE49-F238E27FC236}">
                <a16:creationId xmlns:a16="http://schemas.microsoft.com/office/drawing/2014/main" id="{84E1B39B-7C82-4B27-9EE0-622F5100EA77}"/>
              </a:ext>
            </a:extLst>
          </p:cNvPr>
          <p:cNvPicPr>
            <a:picLocks noChangeAspect="1"/>
          </p:cNvPicPr>
          <p:nvPr/>
        </p:nvPicPr>
        <p:blipFill>
          <a:blip r:embed="rId3"/>
          <a:stretch>
            <a:fillRect/>
          </a:stretch>
        </p:blipFill>
        <p:spPr>
          <a:xfrm>
            <a:off x="0" y="26045"/>
            <a:ext cx="1402202" cy="1316850"/>
          </a:xfrm>
          <a:prstGeom prst="rect">
            <a:avLst/>
          </a:prstGeom>
        </p:spPr>
      </p:pic>
      <p:sp>
        <p:nvSpPr>
          <p:cNvPr id="5" name="Slide Number Placeholder 4">
            <a:extLst>
              <a:ext uri="{FF2B5EF4-FFF2-40B4-BE49-F238E27FC236}">
                <a16:creationId xmlns:a16="http://schemas.microsoft.com/office/drawing/2014/main" id="{6CB7BB42-0AF4-4C42-B16D-9F5ED4EE90DE}"/>
              </a:ext>
            </a:extLst>
          </p:cNvPr>
          <p:cNvSpPr>
            <a:spLocks noGrp="1"/>
          </p:cNvSpPr>
          <p:nvPr>
            <p:ph type="sldNum" sz="quarter" idx="12"/>
          </p:nvPr>
        </p:nvSpPr>
        <p:spPr/>
        <p:txBody>
          <a:bodyPr/>
          <a:lstStyle/>
          <a:p>
            <a:fld id="{FE29B0A7-4FFA-4AFA-9EDE-DCB5F051EC7D}" type="slidenum">
              <a:rPr lang="en-US" smtClean="0"/>
              <a:t>16</a:t>
            </a:fld>
            <a:endParaRPr lang="en-US"/>
          </a:p>
        </p:txBody>
      </p:sp>
    </p:spTree>
    <p:extLst>
      <p:ext uri="{BB962C8B-B14F-4D97-AF65-F5344CB8AC3E}">
        <p14:creationId xmlns:p14="http://schemas.microsoft.com/office/powerpoint/2010/main" val="2008733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047472-9130-4176-9100-022573CF4F3A}"/>
              </a:ext>
            </a:extLst>
          </p:cNvPr>
          <p:cNvSpPr>
            <a:spLocks noGrp="1"/>
          </p:cNvSpPr>
          <p:nvPr>
            <p:ph sz="half" idx="1"/>
          </p:nvPr>
        </p:nvSpPr>
        <p:spPr>
          <a:xfrm>
            <a:off x="950398" y="1329655"/>
            <a:ext cx="10420801" cy="4664747"/>
          </a:xfrm>
        </p:spPr>
        <p:txBody>
          <a:bodyPr/>
          <a:lstStyle/>
          <a:p>
            <a:pPr marL="0" indent="0">
              <a:buNone/>
            </a:pPr>
            <a:r>
              <a:rPr lang="en-US" sz="2000" b="0" dirty="0">
                <a:highlight>
                  <a:srgbClr val="FFFF00"/>
                </a:highlight>
              </a:rPr>
              <a:t> </a:t>
            </a:r>
          </a:p>
          <a:p>
            <a:endParaRPr lang="en-GB" dirty="0"/>
          </a:p>
        </p:txBody>
      </p:sp>
      <p:pic>
        <p:nvPicPr>
          <p:cNvPr id="4" name="Picture 3">
            <a:extLst>
              <a:ext uri="{FF2B5EF4-FFF2-40B4-BE49-F238E27FC236}">
                <a16:creationId xmlns:a16="http://schemas.microsoft.com/office/drawing/2014/main" id="{99B0355D-CDA2-4AD9-B550-25E0C3212DDC}"/>
              </a:ext>
            </a:extLst>
          </p:cNvPr>
          <p:cNvPicPr>
            <a:picLocks noChangeAspect="1"/>
          </p:cNvPicPr>
          <p:nvPr/>
        </p:nvPicPr>
        <p:blipFill>
          <a:blip r:embed="rId3"/>
          <a:stretch>
            <a:fillRect/>
          </a:stretch>
        </p:blipFill>
        <p:spPr>
          <a:xfrm>
            <a:off x="1877202" y="1395808"/>
            <a:ext cx="8437595" cy="4066384"/>
          </a:xfrm>
          <a:prstGeom prst="rect">
            <a:avLst/>
          </a:prstGeom>
        </p:spPr>
      </p:pic>
      <p:pic>
        <p:nvPicPr>
          <p:cNvPr id="7" name="Picture 6">
            <a:extLst>
              <a:ext uri="{FF2B5EF4-FFF2-40B4-BE49-F238E27FC236}">
                <a16:creationId xmlns:a16="http://schemas.microsoft.com/office/drawing/2014/main" id="{DE7BC254-B276-40A7-A853-2EB789BFEF2B}"/>
              </a:ext>
            </a:extLst>
          </p:cNvPr>
          <p:cNvPicPr>
            <a:picLocks noChangeAspect="1"/>
          </p:cNvPicPr>
          <p:nvPr/>
        </p:nvPicPr>
        <p:blipFill>
          <a:blip r:embed="rId4"/>
          <a:stretch>
            <a:fillRect/>
          </a:stretch>
        </p:blipFill>
        <p:spPr>
          <a:xfrm>
            <a:off x="0" y="26045"/>
            <a:ext cx="1402202" cy="1316850"/>
          </a:xfrm>
          <a:prstGeom prst="rect">
            <a:avLst/>
          </a:prstGeom>
        </p:spPr>
      </p:pic>
      <p:sp>
        <p:nvSpPr>
          <p:cNvPr id="2" name="Slide Number Placeholder 1">
            <a:extLst>
              <a:ext uri="{FF2B5EF4-FFF2-40B4-BE49-F238E27FC236}">
                <a16:creationId xmlns:a16="http://schemas.microsoft.com/office/drawing/2014/main" id="{5055695A-140A-402C-9E8C-B2F2D663E815}"/>
              </a:ext>
            </a:extLst>
          </p:cNvPr>
          <p:cNvSpPr>
            <a:spLocks noGrp="1"/>
          </p:cNvSpPr>
          <p:nvPr>
            <p:ph type="sldNum" sz="quarter" idx="12"/>
          </p:nvPr>
        </p:nvSpPr>
        <p:spPr/>
        <p:txBody>
          <a:bodyPr/>
          <a:lstStyle/>
          <a:p>
            <a:fld id="{FE29B0A7-4FFA-4AFA-9EDE-DCB5F051EC7D}" type="slidenum">
              <a:rPr lang="en-US" smtClean="0"/>
              <a:t>17</a:t>
            </a:fld>
            <a:endParaRPr lang="en-US"/>
          </a:p>
        </p:txBody>
      </p:sp>
    </p:spTree>
    <p:extLst>
      <p:ext uri="{BB962C8B-B14F-4D97-AF65-F5344CB8AC3E}">
        <p14:creationId xmlns:p14="http://schemas.microsoft.com/office/powerpoint/2010/main" val="3350513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A01BC-4127-44E2-AA34-F7B4A2BF140C}"/>
              </a:ext>
            </a:extLst>
          </p:cNvPr>
          <p:cNvSpPr>
            <a:spLocks noGrp="1"/>
          </p:cNvSpPr>
          <p:nvPr>
            <p:ph type="title"/>
          </p:nvPr>
        </p:nvSpPr>
        <p:spPr>
          <a:xfrm>
            <a:off x="1402202" y="132764"/>
            <a:ext cx="10515600" cy="1325563"/>
          </a:xfrm>
        </p:spPr>
        <p:txBody>
          <a:bodyPr>
            <a:normAutofit/>
          </a:bodyPr>
          <a:lstStyle/>
          <a:p>
            <a:r>
              <a:rPr lang="en-GB" sz="3600" b="1" spc="-49" dirty="0">
                <a:solidFill>
                  <a:srgbClr val="00B8A3"/>
                </a:solidFill>
                <a:latin typeface="Arial"/>
                <a:ea typeface="+mn-ea"/>
                <a:cs typeface="Arial"/>
              </a:rPr>
              <a:t>Open Questions </a:t>
            </a:r>
          </a:p>
        </p:txBody>
      </p:sp>
      <p:sp>
        <p:nvSpPr>
          <p:cNvPr id="3" name="Content Placeholder 2">
            <a:extLst>
              <a:ext uri="{FF2B5EF4-FFF2-40B4-BE49-F238E27FC236}">
                <a16:creationId xmlns:a16="http://schemas.microsoft.com/office/drawing/2014/main" id="{0D047472-9130-4176-9100-022573CF4F3A}"/>
              </a:ext>
            </a:extLst>
          </p:cNvPr>
          <p:cNvSpPr>
            <a:spLocks noGrp="1"/>
          </p:cNvSpPr>
          <p:nvPr>
            <p:ph sz="half" idx="1"/>
          </p:nvPr>
        </p:nvSpPr>
        <p:spPr>
          <a:xfrm>
            <a:off x="950398" y="1329655"/>
            <a:ext cx="10420801" cy="4664747"/>
          </a:xfrm>
        </p:spPr>
        <p:txBody>
          <a:bodyPr/>
          <a:lstStyle/>
          <a:p>
            <a:pPr marL="0" indent="0">
              <a:buNone/>
            </a:pPr>
            <a:endParaRPr lang="en-US" sz="2000" b="0" dirty="0">
              <a:highlight>
                <a:srgbClr val="FFFF00"/>
              </a:highlight>
            </a:endParaRPr>
          </a:p>
          <a:p>
            <a:endParaRPr lang="en-GB" dirty="0"/>
          </a:p>
        </p:txBody>
      </p:sp>
      <p:pic>
        <p:nvPicPr>
          <p:cNvPr id="4" name="Picture 3">
            <a:extLst>
              <a:ext uri="{FF2B5EF4-FFF2-40B4-BE49-F238E27FC236}">
                <a16:creationId xmlns:a16="http://schemas.microsoft.com/office/drawing/2014/main" id="{937854D0-53F6-42C8-8485-B054E1F1D9A3}"/>
              </a:ext>
            </a:extLst>
          </p:cNvPr>
          <p:cNvPicPr>
            <a:picLocks noChangeAspect="1"/>
          </p:cNvPicPr>
          <p:nvPr/>
        </p:nvPicPr>
        <p:blipFill>
          <a:blip r:embed="rId3"/>
          <a:stretch>
            <a:fillRect/>
          </a:stretch>
        </p:blipFill>
        <p:spPr>
          <a:xfrm>
            <a:off x="1636389" y="2420024"/>
            <a:ext cx="8919221" cy="2017951"/>
          </a:xfrm>
          <a:prstGeom prst="rect">
            <a:avLst/>
          </a:prstGeom>
        </p:spPr>
      </p:pic>
      <p:pic>
        <p:nvPicPr>
          <p:cNvPr id="7" name="Picture 6">
            <a:extLst>
              <a:ext uri="{FF2B5EF4-FFF2-40B4-BE49-F238E27FC236}">
                <a16:creationId xmlns:a16="http://schemas.microsoft.com/office/drawing/2014/main" id="{9403379C-C881-4FB5-B9DD-F6693A357F28}"/>
              </a:ext>
            </a:extLst>
          </p:cNvPr>
          <p:cNvPicPr>
            <a:picLocks noChangeAspect="1"/>
          </p:cNvPicPr>
          <p:nvPr/>
        </p:nvPicPr>
        <p:blipFill>
          <a:blip r:embed="rId4"/>
          <a:stretch>
            <a:fillRect/>
          </a:stretch>
        </p:blipFill>
        <p:spPr>
          <a:xfrm>
            <a:off x="0" y="26045"/>
            <a:ext cx="1402202" cy="1316850"/>
          </a:xfrm>
          <a:prstGeom prst="rect">
            <a:avLst/>
          </a:prstGeom>
        </p:spPr>
      </p:pic>
      <p:sp>
        <p:nvSpPr>
          <p:cNvPr id="8" name="Slide Number Placeholder 7">
            <a:extLst>
              <a:ext uri="{FF2B5EF4-FFF2-40B4-BE49-F238E27FC236}">
                <a16:creationId xmlns:a16="http://schemas.microsoft.com/office/drawing/2014/main" id="{1F02AF12-CA93-44A6-ACB1-AAC0F5B2E49E}"/>
              </a:ext>
            </a:extLst>
          </p:cNvPr>
          <p:cNvSpPr>
            <a:spLocks noGrp="1"/>
          </p:cNvSpPr>
          <p:nvPr>
            <p:ph type="sldNum" sz="quarter" idx="12"/>
          </p:nvPr>
        </p:nvSpPr>
        <p:spPr/>
        <p:txBody>
          <a:bodyPr/>
          <a:lstStyle/>
          <a:p>
            <a:fld id="{FE29B0A7-4FFA-4AFA-9EDE-DCB5F051EC7D}" type="slidenum">
              <a:rPr lang="en-US" smtClean="0"/>
              <a:t>18</a:t>
            </a:fld>
            <a:endParaRPr lang="en-US"/>
          </a:p>
        </p:txBody>
      </p:sp>
    </p:spTree>
    <p:extLst>
      <p:ext uri="{BB962C8B-B14F-4D97-AF65-F5344CB8AC3E}">
        <p14:creationId xmlns:p14="http://schemas.microsoft.com/office/powerpoint/2010/main" val="2382672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A01BC-4127-44E2-AA34-F7B4A2BF140C}"/>
              </a:ext>
            </a:extLst>
          </p:cNvPr>
          <p:cNvSpPr>
            <a:spLocks noGrp="1"/>
          </p:cNvSpPr>
          <p:nvPr>
            <p:ph type="title"/>
          </p:nvPr>
        </p:nvSpPr>
        <p:spPr>
          <a:xfrm>
            <a:off x="1402202" y="26045"/>
            <a:ext cx="10515600" cy="1325563"/>
          </a:xfrm>
        </p:spPr>
        <p:txBody>
          <a:bodyPr>
            <a:normAutofit/>
          </a:bodyPr>
          <a:lstStyle/>
          <a:p>
            <a:r>
              <a:rPr lang="en-GB" sz="3600" b="1" spc="-49" dirty="0">
                <a:solidFill>
                  <a:srgbClr val="00B8A3"/>
                </a:solidFill>
                <a:latin typeface="Arial"/>
                <a:ea typeface="+mn-ea"/>
                <a:cs typeface="Arial"/>
              </a:rPr>
              <a:t>Coaching vs Mentoring </a:t>
            </a:r>
          </a:p>
        </p:txBody>
      </p:sp>
      <p:pic>
        <p:nvPicPr>
          <p:cNvPr id="8" name="Picture 7">
            <a:extLst>
              <a:ext uri="{FF2B5EF4-FFF2-40B4-BE49-F238E27FC236}">
                <a16:creationId xmlns:a16="http://schemas.microsoft.com/office/drawing/2014/main" id="{209C14FE-A26A-4EE3-903D-42E8FD8AA343}"/>
              </a:ext>
            </a:extLst>
          </p:cNvPr>
          <p:cNvPicPr>
            <a:picLocks noChangeAspect="1"/>
          </p:cNvPicPr>
          <p:nvPr/>
        </p:nvPicPr>
        <p:blipFill>
          <a:blip r:embed="rId3"/>
          <a:stretch>
            <a:fillRect/>
          </a:stretch>
        </p:blipFill>
        <p:spPr>
          <a:xfrm>
            <a:off x="2430965" y="1260087"/>
            <a:ext cx="7051194" cy="4514687"/>
          </a:xfrm>
          <a:prstGeom prst="rect">
            <a:avLst/>
          </a:prstGeom>
        </p:spPr>
      </p:pic>
      <p:pic>
        <p:nvPicPr>
          <p:cNvPr id="7" name="Picture 6">
            <a:extLst>
              <a:ext uri="{FF2B5EF4-FFF2-40B4-BE49-F238E27FC236}">
                <a16:creationId xmlns:a16="http://schemas.microsoft.com/office/drawing/2014/main" id="{2D7432ED-3EEE-4450-B6D7-2A5D34C4A4A9}"/>
              </a:ext>
            </a:extLst>
          </p:cNvPr>
          <p:cNvPicPr>
            <a:picLocks noChangeAspect="1"/>
          </p:cNvPicPr>
          <p:nvPr/>
        </p:nvPicPr>
        <p:blipFill>
          <a:blip r:embed="rId4"/>
          <a:stretch>
            <a:fillRect/>
          </a:stretch>
        </p:blipFill>
        <p:spPr>
          <a:xfrm>
            <a:off x="0" y="26045"/>
            <a:ext cx="1402202" cy="1316850"/>
          </a:xfrm>
          <a:prstGeom prst="rect">
            <a:avLst/>
          </a:prstGeom>
        </p:spPr>
      </p:pic>
      <p:sp>
        <p:nvSpPr>
          <p:cNvPr id="3" name="Slide Number Placeholder 2">
            <a:extLst>
              <a:ext uri="{FF2B5EF4-FFF2-40B4-BE49-F238E27FC236}">
                <a16:creationId xmlns:a16="http://schemas.microsoft.com/office/drawing/2014/main" id="{40D9A4D6-965E-4507-8D69-52BDBDD9F9F8}"/>
              </a:ext>
            </a:extLst>
          </p:cNvPr>
          <p:cNvSpPr>
            <a:spLocks noGrp="1"/>
          </p:cNvSpPr>
          <p:nvPr>
            <p:ph type="sldNum" sz="quarter" idx="12"/>
          </p:nvPr>
        </p:nvSpPr>
        <p:spPr/>
        <p:txBody>
          <a:bodyPr/>
          <a:lstStyle/>
          <a:p>
            <a:fld id="{FE29B0A7-4FFA-4AFA-9EDE-DCB5F051EC7D}" type="slidenum">
              <a:rPr lang="en-US" smtClean="0"/>
              <a:t>19</a:t>
            </a:fld>
            <a:endParaRPr lang="en-US"/>
          </a:p>
        </p:txBody>
      </p:sp>
    </p:spTree>
    <p:extLst>
      <p:ext uri="{BB962C8B-B14F-4D97-AF65-F5344CB8AC3E}">
        <p14:creationId xmlns:p14="http://schemas.microsoft.com/office/powerpoint/2010/main" val="3602393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txBox="1">
            <a:spLocks noGrp="1"/>
          </p:cNvSpPr>
          <p:nvPr>
            <p:ph type="title"/>
          </p:nvPr>
        </p:nvSpPr>
        <p:spPr>
          <a:xfrm>
            <a:off x="824864" y="762315"/>
            <a:ext cx="5730240" cy="1394613"/>
          </a:xfrm>
          <a:prstGeom prst="rect">
            <a:avLst/>
          </a:prstGeom>
        </p:spPr>
        <p:txBody>
          <a:bodyPr vert="horz" wrap="square" lIns="0" tIns="9525"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9525">
              <a:lnSpc>
                <a:spcPct val="100000"/>
              </a:lnSpc>
              <a:spcBef>
                <a:spcPts val="75"/>
              </a:spcBef>
            </a:pPr>
            <a:br>
              <a:rPr lang="en-GB" sz="4500" b="1" spc="-68" dirty="0">
                <a:solidFill>
                  <a:srgbClr val="FFFFFF"/>
                </a:solidFill>
                <a:latin typeface="Arial"/>
                <a:cs typeface="Arial"/>
              </a:rPr>
            </a:br>
            <a:r>
              <a:rPr sz="4500" b="1" spc="-116" dirty="0">
                <a:latin typeface="Arial"/>
                <a:cs typeface="Arial"/>
              </a:rPr>
              <a:t>This course aims to…</a:t>
            </a:r>
          </a:p>
        </p:txBody>
      </p:sp>
      <p:sp>
        <p:nvSpPr>
          <p:cNvPr id="11" name="object 11"/>
          <p:cNvSpPr txBox="1"/>
          <p:nvPr/>
        </p:nvSpPr>
        <p:spPr>
          <a:xfrm>
            <a:off x="818577" y="2156928"/>
            <a:ext cx="5576888" cy="2277386"/>
          </a:xfrm>
          <a:prstGeom prst="rect">
            <a:avLst/>
          </a:prstGeom>
        </p:spPr>
        <p:txBody>
          <a:bodyPr vert="horz" wrap="square" lIns="0" tIns="10001" rIns="0" bIns="0" rtlCol="0">
            <a:spAutoFit/>
          </a:bodyPr>
          <a:lstStyle>
            <a:defPPr>
              <a:defRPr lang="en-US"/>
            </a:defPPr>
            <a:lvl1pPr marL="9525" marR="3810" defTabSz="685800">
              <a:lnSpc>
                <a:spcPct val="100000"/>
              </a:lnSpc>
              <a:spcBef>
                <a:spcPts val="79"/>
              </a:spcBef>
              <a:defRPr sz="2400" spc="-344">
                <a:cs typeface="Arial" panose="020B0604020202020204"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dirty="0">
                <a:latin typeface="+mj-lt"/>
              </a:rPr>
              <a:t>Provide you with an  opportunity to</a:t>
            </a:r>
            <a:r>
              <a:rPr lang="en-GB" dirty="0">
                <a:latin typeface="+mj-lt"/>
              </a:rPr>
              <a:t>: </a:t>
            </a:r>
            <a:r>
              <a:rPr dirty="0">
                <a:latin typeface="+mj-lt"/>
              </a:rPr>
              <a:t> </a:t>
            </a:r>
            <a:endParaRPr lang="en-GB" dirty="0">
              <a:latin typeface="+mj-lt"/>
            </a:endParaRPr>
          </a:p>
          <a:p>
            <a:r>
              <a:rPr lang="en-GB" dirty="0">
                <a:latin typeface="+mj-lt"/>
              </a:rPr>
              <a:t>1) learn about learning styles</a:t>
            </a:r>
          </a:p>
          <a:p>
            <a:r>
              <a:rPr lang="en-GB" dirty="0">
                <a:latin typeface="+mj-lt"/>
              </a:rPr>
              <a:t>2) peoples motivations </a:t>
            </a:r>
          </a:p>
          <a:p>
            <a:r>
              <a:rPr lang="en-GB" dirty="0">
                <a:latin typeface="+mj-lt"/>
              </a:rPr>
              <a:t>3) why growth is important </a:t>
            </a:r>
          </a:p>
          <a:p>
            <a:r>
              <a:rPr lang="en-GB" dirty="0">
                <a:latin typeface="+mj-lt"/>
              </a:rPr>
              <a:t>4) how to encourage people to stretch and grow  through coaching style conversations. </a:t>
            </a:r>
            <a:endParaRPr dirty="0">
              <a:latin typeface="+mj-lt"/>
            </a:endParaRPr>
          </a:p>
        </p:txBody>
      </p:sp>
      <p:grpSp>
        <p:nvGrpSpPr>
          <p:cNvPr id="12" name="object 12"/>
          <p:cNvGrpSpPr/>
          <p:nvPr/>
        </p:nvGrpSpPr>
        <p:grpSpPr>
          <a:xfrm>
            <a:off x="7799293" y="1882588"/>
            <a:ext cx="3214821" cy="4213526"/>
            <a:chOff x="9153143" y="1299996"/>
            <a:chExt cx="6572250" cy="7844155"/>
          </a:xfrm>
        </p:grpSpPr>
        <p:sp>
          <p:nvSpPr>
            <p:cNvPr id="13" name="object 13"/>
            <p:cNvSpPr/>
            <p:nvPr/>
          </p:nvSpPr>
          <p:spPr>
            <a:xfrm>
              <a:off x="9153143" y="7833360"/>
              <a:ext cx="6572250" cy="1310637"/>
            </a:xfrm>
            <a:prstGeom prst="rect">
              <a:avLst/>
            </a:prstGeom>
            <a:blipFill>
              <a:blip r:embed="rId2" cstate="print"/>
              <a:stretch>
                <a:fillRect/>
              </a:stretch>
            </a:blip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sp>
          <p:nvSpPr>
            <p:cNvPr id="14" name="object 14"/>
            <p:cNvSpPr/>
            <p:nvPr/>
          </p:nvSpPr>
          <p:spPr>
            <a:xfrm>
              <a:off x="9168535" y="1299996"/>
              <a:ext cx="6544006" cy="6544006"/>
            </a:xfrm>
            <a:prstGeom prst="rect">
              <a:avLst/>
            </a:prstGeom>
            <a:blipFill>
              <a:blip r:embed="rId3" cstate="print"/>
              <a:stretch>
                <a:fillRect/>
              </a:stretch>
            </a:blip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grpSp>
      <p:pic>
        <p:nvPicPr>
          <p:cNvPr id="15" name="Picture 14">
            <a:extLst>
              <a:ext uri="{FF2B5EF4-FFF2-40B4-BE49-F238E27FC236}">
                <a16:creationId xmlns:a16="http://schemas.microsoft.com/office/drawing/2014/main" id="{66F687FC-E929-4DC6-93F6-16BD18252558}"/>
              </a:ext>
            </a:extLst>
          </p:cNvPr>
          <p:cNvPicPr>
            <a:picLocks noChangeAspect="1"/>
          </p:cNvPicPr>
          <p:nvPr/>
        </p:nvPicPr>
        <p:blipFill>
          <a:blip r:embed="rId4"/>
          <a:stretch>
            <a:fillRect/>
          </a:stretch>
        </p:blipFill>
        <p:spPr>
          <a:xfrm>
            <a:off x="0" y="26045"/>
            <a:ext cx="1402202" cy="1316850"/>
          </a:xfrm>
          <a:prstGeom prst="rect">
            <a:avLst/>
          </a:prstGeom>
        </p:spPr>
      </p:pic>
      <p:sp>
        <p:nvSpPr>
          <p:cNvPr id="16" name="Slide Number Placeholder 15">
            <a:extLst>
              <a:ext uri="{FF2B5EF4-FFF2-40B4-BE49-F238E27FC236}">
                <a16:creationId xmlns:a16="http://schemas.microsoft.com/office/drawing/2014/main" id="{45BFDDDC-D4E6-477B-B591-C67770C5B2FB}"/>
              </a:ext>
            </a:extLst>
          </p:cNvPr>
          <p:cNvSpPr>
            <a:spLocks noGrp="1"/>
          </p:cNvSpPr>
          <p:nvPr>
            <p:ph type="sldNum" sz="quarter" idx="12"/>
          </p:nvPr>
        </p:nvSpPr>
        <p:spPr/>
        <p:txBody>
          <a:bodyPr/>
          <a:lstStyle/>
          <a:p>
            <a:fld id="{FE29B0A7-4FFA-4AFA-9EDE-DCB5F051EC7D}" type="slidenum">
              <a:rPr lang="en-US" smtClean="0"/>
              <a:t>2</a:t>
            </a:fld>
            <a:endParaRPr lang="en-US"/>
          </a:p>
        </p:txBody>
      </p:sp>
    </p:spTree>
    <p:extLst>
      <p:ext uri="{BB962C8B-B14F-4D97-AF65-F5344CB8AC3E}">
        <p14:creationId xmlns:p14="http://schemas.microsoft.com/office/powerpoint/2010/main" val="3298157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A01BC-4127-44E2-AA34-F7B4A2BF140C}"/>
              </a:ext>
            </a:extLst>
          </p:cNvPr>
          <p:cNvSpPr>
            <a:spLocks noGrp="1"/>
          </p:cNvSpPr>
          <p:nvPr>
            <p:ph type="title"/>
          </p:nvPr>
        </p:nvSpPr>
        <p:spPr>
          <a:xfrm>
            <a:off x="1402202" y="136525"/>
            <a:ext cx="10515600" cy="1325563"/>
          </a:xfrm>
        </p:spPr>
        <p:txBody>
          <a:bodyPr>
            <a:normAutofit/>
          </a:bodyPr>
          <a:lstStyle/>
          <a:p>
            <a:r>
              <a:rPr lang="en-GB" sz="3600" b="1" spc="-49" dirty="0">
                <a:solidFill>
                  <a:srgbClr val="00B8A3"/>
                </a:solidFill>
                <a:latin typeface="Arial"/>
                <a:ea typeface="+mn-ea"/>
                <a:cs typeface="Arial"/>
              </a:rPr>
              <a:t>Coaching Benefits </a:t>
            </a:r>
          </a:p>
        </p:txBody>
      </p:sp>
      <p:sp>
        <p:nvSpPr>
          <p:cNvPr id="3" name="Content Placeholder 2">
            <a:extLst>
              <a:ext uri="{FF2B5EF4-FFF2-40B4-BE49-F238E27FC236}">
                <a16:creationId xmlns:a16="http://schemas.microsoft.com/office/drawing/2014/main" id="{0D047472-9130-4176-9100-022573CF4F3A}"/>
              </a:ext>
            </a:extLst>
          </p:cNvPr>
          <p:cNvSpPr>
            <a:spLocks noGrp="1"/>
          </p:cNvSpPr>
          <p:nvPr>
            <p:ph sz="half" idx="1"/>
          </p:nvPr>
        </p:nvSpPr>
        <p:spPr>
          <a:xfrm>
            <a:off x="950398" y="1329655"/>
            <a:ext cx="10420801" cy="4664747"/>
          </a:xfrm>
        </p:spPr>
        <p:txBody>
          <a:bodyPr/>
          <a:lstStyle/>
          <a:p>
            <a:pPr marL="285750" indent="-285750">
              <a:buFont typeface="Arial" panose="020B0604020202020204" pitchFamily="34" charset="0"/>
              <a:buChar char="•"/>
            </a:pPr>
            <a:r>
              <a:rPr lang="en-GB" sz="2800" b="0" dirty="0">
                <a:latin typeface="+mj-lt"/>
              </a:rPr>
              <a:t>Improvement in performance</a:t>
            </a:r>
          </a:p>
          <a:p>
            <a:pPr marL="285750" indent="-285750">
              <a:buFont typeface="Arial" panose="020B0604020202020204" pitchFamily="34" charset="0"/>
              <a:buChar char="•"/>
            </a:pPr>
            <a:r>
              <a:rPr lang="en-GB" sz="2800" b="0" dirty="0">
                <a:latin typeface="+mj-lt"/>
              </a:rPr>
              <a:t>Increased openness to personal development</a:t>
            </a:r>
          </a:p>
          <a:p>
            <a:pPr marL="285750" indent="-285750">
              <a:buFont typeface="Arial" panose="020B0604020202020204" pitchFamily="34" charset="0"/>
              <a:buChar char="•"/>
            </a:pPr>
            <a:r>
              <a:rPr lang="en-GB" sz="2800" b="0" dirty="0">
                <a:latin typeface="+mj-lt"/>
              </a:rPr>
              <a:t>Increased ability to identify solutions</a:t>
            </a:r>
          </a:p>
          <a:p>
            <a:pPr marL="285750" indent="-285750">
              <a:buFont typeface="Arial" panose="020B0604020202020204" pitchFamily="34" charset="0"/>
              <a:buChar char="•"/>
            </a:pPr>
            <a:r>
              <a:rPr lang="en-GB" sz="2800" b="0" dirty="0">
                <a:latin typeface="+mj-lt"/>
              </a:rPr>
              <a:t>Greater ownership &amp; responsibility</a:t>
            </a:r>
          </a:p>
          <a:p>
            <a:pPr marL="285750" indent="-285750">
              <a:buFont typeface="Arial" panose="020B0604020202020204" pitchFamily="34" charset="0"/>
              <a:buChar char="•"/>
            </a:pPr>
            <a:r>
              <a:rPr lang="en-GB" sz="2800" b="0" dirty="0">
                <a:latin typeface="+mj-lt"/>
              </a:rPr>
              <a:t>Improvement of specific skills or behaviours</a:t>
            </a:r>
          </a:p>
          <a:p>
            <a:endParaRPr lang="en-GB" dirty="0"/>
          </a:p>
        </p:txBody>
      </p:sp>
      <p:pic>
        <p:nvPicPr>
          <p:cNvPr id="7" name="Picture 6">
            <a:extLst>
              <a:ext uri="{FF2B5EF4-FFF2-40B4-BE49-F238E27FC236}">
                <a16:creationId xmlns:a16="http://schemas.microsoft.com/office/drawing/2014/main" id="{50BB6975-2D97-4579-9F88-95783FD9507A}"/>
              </a:ext>
            </a:extLst>
          </p:cNvPr>
          <p:cNvPicPr>
            <a:picLocks noChangeAspect="1"/>
          </p:cNvPicPr>
          <p:nvPr/>
        </p:nvPicPr>
        <p:blipFill>
          <a:blip r:embed="rId3"/>
          <a:stretch>
            <a:fillRect/>
          </a:stretch>
        </p:blipFill>
        <p:spPr>
          <a:xfrm>
            <a:off x="-67783" y="0"/>
            <a:ext cx="1402202" cy="1316850"/>
          </a:xfrm>
          <a:prstGeom prst="rect">
            <a:avLst/>
          </a:prstGeom>
        </p:spPr>
      </p:pic>
      <p:sp>
        <p:nvSpPr>
          <p:cNvPr id="4" name="Slide Number Placeholder 3">
            <a:extLst>
              <a:ext uri="{FF2B5EF4-FFF2-40B4-BE49-F238E27FC236}">
                <a16:creationId xmlns:a16="http://schemas.microsoft.com/office/drawing/2014/main" id="{9C71AE38-D48A-46AA-BA7A-CDB9BFB36C95}"/>
              </a:ext>
            </a:extLst>
          </p:cNvPr>
          <p:cNvSpPr>
            <a:spLocks noGrp="1"/>
          </p:cNvSpPr>
          <p:nvPr>
            <p:ph type="sldNum" sz="quarter" idx="12"/>
          </p:nvPr>
        </p:nvSpPr>
        <p:spPr/>
        <p:txBody>
          <a:bodyPr/>
          <a:lstStyle/>
          <a:p>
            <a:fld id="{FE29B0A7-4FFA-4AFA-9EDE-DCB5F051EC7D}" type="slidenum">
              <a:rPr lang="en-US" smtClean="0"/>
              <a:t>20</a:t>
            </a:fld>
            <a:endParaRPr lang="en-US"/>
          </a:p>
        </p:txBody>
      </p:sp>
    </p:spTree>
    <p:extLst>
      <p:ext uri="{BB962C8B-B14F-4D97-AF65-F5344CB8AC3E}">
        <p14:creationId xmlns:p14="http://schemas.microsoft.com/office/powerpoint/2010/main" val="3247986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A01BC-4127-44E2-AA34-F7B4A2BF140C}"/>
              </a:ext>
            </a:extLst>
          </p:cNvPr>
          <p:cNvSpPr>
            <a:spLocks noGrp="1"/>
          </p:cNvSpPr>
          <p:nvPr>
            <p:ph type="title"/>
          </p:nvPr>
        </p:nvSpPr>
        <p:spPr>
          <a:xfrm>
            <a:off x="1402202" y="33329"/>
            <a:ext cx="10515600" cy="1325563"/>
          </a:xfrm>
        </p:spPr>
        <p:txBody>
          <a:bodyPr>
            <a:normAutofit/>
          </a:bodyPr>
          <a:lstStyle/>
          <a:p>
            <a:r>
              <a:rPr lang="en-GB" sz="3600" b="1" spc="-49" dirty="0">
                <a:solidFill>
                  <a:srgbClr val="00B8A3"/>
                </a:solidFill>
                <a:latin typeface="Arial"/>
                <a:ea typeface="+mn-ea"/>
                <a:cs typeface="Arial"/>
              </a:rPr>
              <a:t>Coaching Principles </a:t>
            </a:r>
          </a:p>
        </p:txBody>
      </p:sp>
      <p:sp>
        <p:nvSpPr>
          <p:cNvPr id="3" name="Content Placeholder 2">
            <a:extLst>
              <a:ext uri="{FF2B5EF4-FFF2-40B4-BE49-F238E27FC236}">
                <a16:creationId xmlns:a16="http://schemas.microsoft.com/office/drawing/2014/main" id="{0D047472-9130-4176-9100-022573CF4F3A}"/>
              </a:ext>
            </a:extLst>
          </p:cNvPr>
          <p:cNvSpPr>
            <a:spLocks noGrp="1"/>
          </p:cNvSpPr>
          <p:nvPr>
            <p:ph sz="half" idx="1"/>
          </p:nvPr>
        </p:nvSpPr>
        <p:spPr>
          <a:xfrm>
            <a:off x="950398" y="1329655"/>
            <a:ext cx="10420801" cy="4664747"/>
          </a:xfrm>
        </p:spPr>
        <p:txBody>
          <a:bodyPr/>
          <a:lstStyle/>
          <a:p>
            <a:pPr marL="0" indent="0">
              <a:buNone/>
            </a:pPr>
            <a:r>
              <a:rPr lang="en-US" sz="2000" b="0" dirty="0">
                <a:highlight>
                  <a:srgbClr val="FFFF00"/>
                </a:highlight>
              </a:rPr>
              <a:t> </a:t>
            </a:r>
          </a:p>
          <a:p>
            <a:endParaRPr lang="en-GB" dirty="0"/>
          </a:p>
        </p:txBody>
      </p:sp>
      <p:sp>
        <p:nvSpPr>
          <p:cNvPr id="7" name="Rectangle 6">
            <a:extLst>
              <a:ext uri="{FF2B5EF4-FFF2-40B4-BE49-F238E27FC236}">
                <a16:creationId xmlns:a16="http://schemas.microsoft.com/office/drawing/2014/main" id="{D6DE760B-43FF-4FA3-973B-5B564A662DA2}"/>
              </a:ext>
            </a:extLst>
          </p:cNvPr>
          <p:cNvSpPr/>
          <p:nvPr/>
        </p:nvSpPr>
        <p:spPr>
          <a:xfrm>
            <a:off x="950398" y="1720840"/>
            <a:ext cx="8193602" cy="3477875"/>
          </a:xfrm>
          <a:prstGeom prst="rect">
            <a:avLst/>
          </a:prstGeom>
        </p:spPr>
        <p:txBody>
          <a:bodyPr wrap="square">
            <a:spAutoFit/>
          </a:bodyPr>
          <a:lstStyle/>
          <a:p>
            <a:r>
              <a:rPr lang="en-GB" sz="2000" dirty="0">
                <a:latin typeface="+mj-lt"/>
              </a:rPr>
              <a:t>Individual is resourceful</a:t>
            </a:r>
          </a:p>
          <a:p>
            <a:r>
              <a:rPr lang="en-GB" sz="2000" dirty="0">
                <a:latin typeface="+mj-lt"/>
              </a:rPr>
              <a:t>Coach helps individual ‘release’ their own resourcefulness</a:t>
            </a:r>
          </a:p>
          <a:p>
            <a:r>
              <a:rPr lang="en-GB" sz="2000" dirty="0">
                <a:latin typeface="+mj-lt"/>
              </a:rPr>
              <a:t>Coaching is about action and change</a:t>
            </a:r>
          </a:p>
          <a:p>
            <a:r>
              <a:rPr lang="en-GB" sz="2000" dirty="0">
                <a:latin typeface="+mj-lt"/>
              </a:rPr>
              <a:t>A relationship of equals</a:t>
            </a:r>
          </a:p>
          <a:p>
            <a:r>
              <a:rPr lang="en-GB" sz="2000" dirty="0">
                <a:latin typeface="+mj-lt"/>
              </a:rPr>
              <a:t>Individual sets the agenda</a:t>
            </a:r>
          </a:p>
          <a:p>
            <a:r>
              <a:rPr lang="en-GB" sz="2000" dirty="0">
                <a:latin typeface="+mj-lt"/>
              </a:rPr>
              <a:t>An atmosphere of mutual support and challenge</a:t>
            </a:r>
          </a:p>
          <a:p>
            <a:r>
              <a:rPr lang="en-GB" sz="2000" dirty="0">
                <a:latin typeface="+mj-lt"/>
              </a:rPr>
              <a:t>Group synergy</a:t>
            </a:r>
          </a:p>
          <a:p>
            <a:r>
              <a:rPr lang="en-GB" sz="2000" dirty="0">
                <a:latin typeface="+mj-lt"/>
              </a:rPr>
              <a:t>Avoid giving advice</a:t>
            </a:r>
          </a:p>
          <a:p>
            <a:r>
              <a:rPr lang="en-GB" sz="2000" dirty="0">
                <a:latin typeface="+mj-lt"/>
              </a:rPr>
              <a:t>Use active listening</a:t>
            </a:r>
          </a:p>
          <a:p>
            <a:endParaRPr lang="en-GB" sz="2000" dirty="0"/>
          </a:p>
          <a:p>
            <a:r>
              <a:rPr lang="en-GB" sz="2000" b="1" dirty="0">
                <a:solidFill>
                  <a:srgbClr val="7030A0"/>
                </a:solidFill>
              </a:rPr>
              <a:t>ASK – LISTEN – OBSERVE – FOLLOW THEIR INTEREST</a:t>
            </a:r>
          </a:p>
        </p:txBody>
      </p:sp>
      <p:pic>
        <p:nvPicPr>
          <p:cNvPr id="8" name="Picture 7">
            <a:extLst>
              <a:ext uri="{FF2B5EF4-FFF2-40B4-BE49-F238E27FC236}">
                <a16:creationId xmlns:a16="http://schemas.microsoft.com/office/drawing/2014/main" id="{4BEA85B9-1206-49DB-BEAE-EF084A870610}"/>
              </a:ext>
            </a:extLst>
          </p:cNvPr>
          <p:cNvPicPr>
            <a:picLocks noChangeAspect="1"/>
          </p:cNvPicPr>
          <p:nvPr/>
        </p:nvPicPr>
        <p:blipFill>
          <a:blip r:embed="rId3"/>
          <a:stretch>
            <a:fillRect/>
          </a:stretch>
        </p:blipFill>
        <p:spPr>
          <a:xfrm>
            <a:off x="0" y="26045"/>
            <a:ext cx="1402202" cy="1316850"/>
          </a:xfrm>
          <a:prstGeom prst="rect">
            <a:avLst/>
          </a:prstGeom>
        </p:spPr>
      </p:pic>
      <p:sp>
        <p:nvSpPr>
          <p:cNvPr id="4" name="Slide Number Placeholder 3">
            <a:extLst>
              <a:ext uri="{FF2B5EF4-FFF2-40B4-BE49-F238E27FC236}">
                <a16:creationId xmlns:a16="http://schemas.microsoft.com/office/drawing/2014/main" id="{9E7C0825-217D-4CAD-883E-2FFA1D63C0CC}"/>
              </a:ext>
            </a:extLst>
          </p:cNvPr>
          <p:cNvSpPr>
            <a:spLocks noGrp="1"/>
          </p:cNvSpPr>
          <p:nvPr>
            <p:ph type="sldNum" sz="quarter" idx="12"/>
          </p:nvPr>
        </p:nvSpPr>
        <p:spPr/>
        <p:txBody>
          <a:bodyPr/>
          <a:lstStyle/>
          <a:p>
            <a:fld id="{FE29B0A7-4FFA-4AFA-9EDE-DCB5F051EC7D}" type="slidenum">
              <a:rPr lang="en-US" smtClean="0"/>
              <a:t>21</a:t>
            </a:fld>
            <a:endParaRPr lang="en-US"/>
          </a:p>
        </p:txBody>
      </p:sp>
    </p:spTree>
    <p:extLst>
      <p:ext uri="{BB962C8B-B14F-4D97-AF65-F5344CB8AC3E}">
        <p14:creationId xmlns:p14="http://schemas.microsoft.com/office/powerpoint/2010/main" val="477366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A01BC-4127-44E2-AA34-F7B4A2BF140C}"/>
              </a:ext>
            </a:extLst>
          </p:cNvPr>
          <p:cNvSpPr>
            <a:spLocks noGrp="1"/>
          </p:cNvSpPr>
          <p:nvPr>
            <p:ph type="title"/>
          </p:nvPr>
        </p:nvSpPr>
        <p:spPr>
          <a:xfrm>
            <a:off x="1402202" y="0"/>
            <a:ext cx="10515600" cy="1325563"/>
          </a:xfrm>
        </p:spPr>
        <p:txBody>
          <a:bodyPr>
            <a:normAutofit/>
          </a:bodyPr>
          <a:lstStyle/>
          <a:p>
            <a:r>
              <a:rPr lang="en-GB" sz="3600" b="1" spc="-49" dirty="0">
                <a:solidFill>
                  <a:srgbClr val="00B8A3"/>
                </a:solidFill>
                <a:latin typeface="Arial"/>
                <a:ea typeface="+mn-ea"/>
                <a:cs typeface="Arial"/>
              </a:rPr>
              <a:t>Coaching Questions to develop our people </a:t>
            </a:r>
          </a:p>
        </p:txBody>
      </p:sp>
      <p:sp>
        <p:nvSpPr>
          <p:cNvPr id="3" name="Content Placeholder 2">
            <a:extLst>
              <a:ext uri="{FF2B5EF4-FFF2-40B4-BE49-F238E27FC236}">
                <a16:creationId xmlns:a16="http://schemas.microsoft.com/office/drawing/2014/main" id="{0D047472-9130-4176-9100-022573CF4F3A}"/>
              </a:ext>
            </a:extLst>
          </p:cNvPr>
          <p:cNvSpPr>
            <a:spLocks noGrp="1"/>
          </p:cNvSpPr>
          <p:nvPr>
            <p:ph sz="half" idx="1"/>
          </p:nvPr>
        </p:nvSpPr>
        <p:spPr/>
        <p:txBody>
          <a:bodyPr>
            <a:normAutofit fontScale="85000" lnSpcReduction="20000"/>
          </a:bodyPr>
          <a:lstStyle/>
          <a:p>
            <a:r>
              <a:rPr lang="en-GB" dirty="0">
                <a:latin typeface="+mj-lt"/>
              </a:rPr>
              <a:t>Understanding the organisation – </a:t>
            </a:r>
          </a:p>
          <a:p>
            <a:pPr marL="342900" indent="-342900">
              <a:buAutoNum type="arabicParenR"/>
            </a:pPr>
            <a:r>
              <a:rPr lang="en-GB" dirty="0">
                <a:latin typeface="+mj-lt"/>
              </a:rPr>
              <a:t>How can you learn more about other functions within the organisation (how would that benefit you; what are you going to do as a first step) </a:t>
            </a:r>
          </a:p>
          <a:p>
            <a:pPr marL="342900" indent="-342900">
              <a:buAutoNum type="arabicParenR"/>
            </a:pPr>
            <a:r>
              <a:rPr lang="en-GB" dirty="0">
                <a:latin typeface="+mj-lt"/>
              </a:rPr>
              <a:t>What would help you to understand the complexities of the organisation more fully? (A mind map, an organogram, a flow chart) </a:t>
            </a:r>
          </a:p>
          <a:p>
            <a:pPr marL="342900" indent="-342900">
              <a:buAutoNum type="arabicParenR"/>
            </a:pPr>
            <a:r>
              <a:rPr lang="en-GB" dirty="0">
                <a:latin typeface="+mj-lt"/>
              </a:rPr>
              <a:t>What do you need to know more about within the organisation, to fulfil your role more effectively? (How can you get that information; who will help) </a:t>
            </a:r>
          </a:p>
        </p:txBody>
      </p:sp>
      <p:sp>
        <p:nvSpPr>
          <p:cNvPr id="4" name="Content Placeholder 3">
            <a:extLst>
              <a:ext uri="{FF2B5EF4-FFF2-40B4-BE49-F238E27FC236}">
                <a16:creationId xmlns:a16="http://schemas.microsoft.com/office/drawing/2014/main" id="{6635EDE3-6077-4BE3-8FA0-450AAD783D98}"/>
              </a:ext>
            </a:extLst>
          </p:cNvPr>
          <p:cNvSpPr>
            <a:spLocks noGrp="1"/>
          </p:cNvSpPr>
          <p:nvPr>
            <p:ph sz="half" idx="2"/>
          </p:nvPr>
        </p:nvSpPr>
        <p:spPr/>
        <p:txBody>
          <a:bodyPr>
            <a:normAutofit fontScale="85000" lnSpcReduction="20000"/>
          </a:bodyPr>
          <a:lstStyle/>
          <a:p>
            <a:r>
              <a:rPr lang="en-GB" dirty="0">
                <a:latin typeface="+mj-lt"/>
              </a:rPr>
              <a:t>Building capability –</a:t>
            </a:r>
          </a:p>
          <a:p>
            <a:r>
              <a:rPr lang="en-GB" dirty="0">
                <a:latin typeface="+mj-lt"/>
              </a:rPr>
              <a:t>1) What do you need to do to build your capability – today; this week, this month? (What do you need to do to build the capability of others) </a:t>
            </a:r>
          </a:p>
          <a:p>
            <a:r>
              <a:rPr lang="en-GB" dirty="0">
                <a:latin typeface="+mj-lt"/>
              </a:rPr>
              <a:t>2) Who in your team is hiding their light? (is it you; what gets in the way) </a:t>
            </a:r>
          </a:p>
          <a:p>
            <a:r>
              <a:rPr lang="en-GB" dirty="0">
                <a:latin typeface="+mj-lt"/>
              </a:rPr>
              <a:t>3) Who do you most need to speak to, to help them learn and develop? (what will you say) </a:t>
            </a:r>
          </a:p>
        </p:txBody>
      </p:sp>
      <p:pic>
        <p:nvPicPr>
          <p:cNvPr id="7" name="Picture 6">
            <a:extLst>
              <a:ext uri="{FF2B5EF4-FFF2-40B4-BE49-F238E27FC236}">
                <a16:creationId xmlns:a16="http://schemas.microsoft.com/office/drawing/2014/main" id="{640A76C2-A778-4887-ACC2-6D4B8FBDC3A3}"/>
              </a:ext>
            </a:extLst>
          </p:cNvPr>
          <p:cNvPicPr>
            <a:picLocks noChangeAspect="1"/>
          </p:cNvPicPr>
          <p:nvPr/>
        </p:nvPicPr>
        <p:blipFill>
          <a:blip r:embed="rId3"/>
          <a:stretch>
            <a:fillRect/>
          </a:stretch>
        </p:blipFill>
        <p:spPr>
          <a:xfrm>
            <a:off x="0" y="26045"/>
            <a:ext cx="1402202" cy="1316850"/>
          </a:xfrm>
          <a:prstGeom prst="rect">
            <a:avLst/>
          </a:prstGeom>
        </p:spPr>
      </p:pic>
      <p:sp>
        <p:nvSpPr>
          <p:cNvPr id="8" name="Slide Number Placeholder 7">
            <a:extLst>
              <a:ext uri="{FF2B5EF4-FFF2-40B4-BE49-F238E27FC236}">
                <a16:creationId xmlns:a16="http://schemas.microsoft.com/office/drawing/2014/main" id="{C4D18759-8020-4ADE-998F-CB0041713B23}"/>
              </a:ext>
            </a:extLst>
          </p:cNvPr>
          <p:cNvSpPr>
            <a:spLocks noGrp="1"/>
          </p:cNvSpPr>
          <p:nvPr>
            <p:ph type="sldNum" sz="quarter" idx="12"/>
          </p:nvPr>
        </p:nvSpPr>
        <p:spPr/>
        <p:txBody>
          <a:bodyPr/>
          <a:lstStyle/>
          <a:p>
            <a:fld id="{FE29B0A7-4FFA-4AFA-9EDE-DCB5F051EC7D}" type="slidenum">
              <a:rPr lang="en-US" smtClean="0"/>
              <a:t>22</a:t>
            </a:fld>
            <a:endParaRPr lang="en-US"/>
          </a:p>
        </p:txBody>
      </p:sp>
    </p:spTree>
    <p:extLst>
      <p:ext uri="{BB962C8B-B14F-4D97-AF65-F5344CB8AC3E}">
        <p14:creationId xmlns:p14="http://schemas.microsoft.com/office/powerpoint/2010/main" val="599936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F525090-328F-4101-A19C-BBFB468B29D1}"/>
              </a:ext>
            </a:extLst>
          </p:cNvPr>
          <p:cNvSpPr>
            <a:spLocks noGrp="1"/>
          </p:cNvSpPr>
          <p:nvPr>
            <p:ph sz="half" idx="1"/>
          </p:nvPr>
        </p:nvSpPr>
        <p:spPr/>
        <p:txBody>
          <a:bodyPr>
            <a:normAutofit/>
          </a:bodyPr>
          <a:lstStyle/>
          <a:p>
            <a:r>
              <a:rPr lang="en-GB" dirty="0">
                <a:latin typeface="+mj-lt"/>
              </a:rPr>
              <a:t>Collaborating </a:t>
            </a:r>
          </a:p>
          <a:p>
            <a:pPr marL="342900" indent="-342900">
              <a:buAutoNum type="arabicParenR"/>
            </a:pPr>
            <a:r>
              <a:rPr lang="en-GB" dirty="0">
                <a:latin typeface="+mj-lt"/>
              </a:rPr>
              <a:t>What can you do, personally, to develop a more collaborative culture? </a:t>
            </a:r>
          </a:p>
          <a:p>
            <a:pPr marL="342900" indent="-342900">
              <a:buAutoNum type="arabicParenR"/>
            </a:pPr>
            <a:r>
              <a:rPr lang="en-GB" dirty="0">
                <a:latin typeface="+mj-lt"/>
              </a:rPr>
              <a:t>Who doesn’t have a “voice”, and how can you encourage them to speak out? </a:t>
            </a:r>
          </a:p>
          <a:p>
            <a:pPr marL="342900" indent="-342900">
              <a:buAutoNum type="arabicParenR"/>
            </a:pPr>
            <a:r>
              <a:rPr lang="en-GB" dirty="0">
                <a:latin typeface="+mj-lt"/>
              </a:rPr>
              <a:t>How often do you involve others in your work challenges? </a:t>
            </a:r>
          </a:p>
        </p:txBody>
      </p:sp>
      <p:sp>
        <p:nvSpPr>
          <p:cNvPr id="8" name="Content Placeholder 7">
            <a:extLst>
              <a:ext uri="{FF2B5EF4-FFF2-40B4-BE49-F238E27FC236}">
                <a16:creationId xmlns:a16="http://schemas.microsoft.com/office/drawing/2014/main" id="{42BD56DE-6CDE-43C7-807E-0F227B6F4341}"/>
              </a:ext>
            </a:extLst>
          </p:cNvPr>
          <p:cNvSpPr>
            <a:spLocks noGrp="1"/>
          </p:cNvSpPr>
          <p:nvPr>
            <p:ph sz="half" idx="2"/>
          </p:nvPr>
        </p:nvSpPr>
        <p:spPr/>
        <p:txBody>
          <a:bodyPr>
            <a:normAutofit/>
          </a:bodyPr>
          <a:lstStyle/>
          <a:p>
            <a:r>
              <a:rPr lang="en-GB" dirty="0">
                <a:latin typeface="+mj-lt"/>
              </a:rPr>
              <a:t>Developing self and others </a:t>
            </a:r>
          </a:p>
          <a:p>
            <a:pPr marL="342900" indent="-342900">
              <a:buAutoNum type="arabicParenR"/>
            </a:pPr>
            <a:r>
              <a:rPr lang="en-GB" dirty="0">
                <a:latin typeface="+mj-lt"/>
              </a:rPr>
              <a:t>How do you currently contribute to the team’s development? </a:t>
            </a:r>
          </a:p>
          <a:p>
            <a:pPr marL="342900" indent="-342900">
              <a:buAutoNum type="arabicParenR"/>
            </a:pPr>
            <a:r>
              <a:rPr lang="en-GB" dirty="0">
                <a:latin typeface="+mj-lt"/>
              </a:rPr>
              <a:t>What can you do to take more responsibility for your own development? </a:t>
            </a:r>
          </a:p>
          <a:p>
            <a:pPr marL="342900" indent="-342900">
              <a:buAutoNum type="arabicParenR"/>
            </a:pPr>
            <a:r>
              <a:rPr lang="en-GB" dirty="0">
                <a:latin typeface="+mj-lt"/>
              </a:rPr>
              <a:t>What can you do right now to create better development opportunities for yourself and others? </a:t>
            </a:r>
          </a:p>
        </p:txBody>
      </p:sp>
      <p:pic>
        <p:nvPicPr>
          <p:cNvPr id="9" name="Picture 8">
            <a:extLst>
              <a:ext uri="{FF2B5EF4-FFF2-40B4-BE49-F238E27FC236}">
                <a16:creationId xmlns:a16="http://schemas.microsoft.com/office/drawing/2014/main" id="{E826C7D3-1BF0-4791-A70C-522834A4C510}"/>
              </a:ext>
            </a:extLst>
          </p:cNvPr>
          <p:cNvPicPr>
            <a:picLocks noChangeAspect="1"/>
          </p:cNvPicPr>
          <p:nvPr/>
        </p:nvPicPr>
        <p:blipFill>
          <a:blip r:embed="rId3"/>
          <a:stretch>
            <a:fillRect/>
          </a:stretch>
        </p:blipFill>
        <p:spPr>
          <a:xfrm>
            <a:off x="0" y="26045"/>
            <a:ext cx="1402202" cy="1316850"/>
          </a:xfrm>
          <a:prstGeom prst="rect">
            <a:avLst/>
          </a:prstGeom>
        </p:spPr>
      </p:pic>
      <p:sp>
        <p:nvSpPr>
          <p:cNvPr id="2" name="Slide Number Placeholder 1">
            <a:extLst>
              <a:ext uri="{FF2B5EF4-FFF2-40B4-BE49-F238E27FC236}">
                <a16:creationId xmlns:a16="http://schemas.microsoft.com/office/drawing/2014/main" id="{6F1C6745-D89B-4D98-88C7-0574233503FF}"/>
              </a:ext>
            </a:extLst>
          </p:cNvPr>
          <p:cNvSpPr>
            <a:spLocks noGrp="1"/>
          </p:cNvSpPr>
          <p:nvPr>
            <p:ph type="sldNum" sz="quarter" idx="12"/>
          </p:nvPr>
        </p:nvSpPr>
        <p:spPr/>
        <p:txBody>
          <a:bodyPr/>
          <a:lstStyle/>
          <a:p>
            <a:fld id="{FE29B0A7-4FFA-4AFA-9EDE-DCB5F051EC7D}" type="slidenum">
              <a:rPr lang="en-US" smtClean="0"/>
              <a:t>23</a:t>
            </a:fld>
            <a:endParaRPr lang="en-US"/>
          </a:p>
        </p:txBody>
      </p:sp>
    </p:spTree>
    <p:extLst>
      <p:ext uri="{BB962C8B-B14F-4D97-AF65-F5344CB8AC3E}">
        <p14:creationId xmlns:p14="http://schemas.microsoft.com/office/powerpoint/2010/main" val="3333234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0812F23-2D3D-46F9-B8A3-CB05084629A4}"/>
              </a:ext>
            </a:extLst>
          </p:cNvPr>
          <p:cNvSpPr>
            <a:spLocks noGrp="1"/>
          </p:cNvSpPr>
          <p:nvPr>
            <p:ph sz="half" idx="1"/>
          </p:nvPr>
        </p:nvSpPr>
        <p:spPr/>
        <p:txBody>
          <a:bodyPr>
            <a:normAutofit fontScale="92500" lnSpcReduction="10000"/>
          </a:bodyPr>
          <a:lstStyle/>
          <a:p>
            <a:r>
              <a:rPr lang="en-GB" dirty="0">
                <a:latin typeface="+mj-lt"/>
              </a:rPr>
              <a:t>Caring – </a:t>
            </a:r>
          </a:p>
          <a:p>
            <a:pPr marL="342900" indent="-342900">
              <a:buAutoNum type="arabicParenR"/>
            </a:pPr>
            <a:r>
              <a:rPr lang="en-GB" dirty="0">
                <a:latin typeface="+mj-lt"/>
              </a:rPr>
              <a:t>Who do you appreciate? (How do they know; What do you do to demonstrate this?) </a:t>
            </a:r>
          </a:p>
          <a:p>
            <a:pPr marL="342900" indent="-342900">
              <a:buAutoNum type="arabicParenR"/>
            </a:pPr>
            <a:r>
              <a:rPr lang="en-GB" dirty="0">
                <a:latin typeface="+mj-lt"/>
              </a:rPr>
              <a:t>What would be the benefits of demonstrating a caring attitude? (For yourself, for others) </a:t>
            </a:r>
          </a:p>
          <a:p>
            <a:pPr marL="342900" indent="-342900">
              <a:buAutoNum type="arabicParenR"/>
            </a:pPr>
            <a:r>
              <a:rPr lang="en-GB" dirty="0">
                <a:latin typeface="+mj-lt"/>
              </a:rPr>
              <a:t>What are the consequences of not “caring”? (Who does his compromise what you want to achieve) </a:t>
            </a:r>
          </a:p>
        </p:txBody>
      </p:sp>
      <p:sp>
        <p:nvSpPr>
          <p:cNvPr id="8" name="Content Placeholder 7">
            <a:extLst>
              <a:ext uri="{FF2B5EF4-FFF2-40B4-BE49-F238E27FC236}">
                <a16:creationId xmlns:a16="http://schemas.microsoft.com/office/drawing/2014/main" id="{6CCF6B43-9282-4031-9802-BF8ECBB26570}"/>
              </a:ext>
            </a:extLst>
          </p:cNvPr>
          <p:cNvSpPr>
            <a:spLocks noGrp="1"/>
          </p:cNvSpPr>
          <p:nvPr>
            <p:ph sz="half" idx="2"/>
          </p:nvPr>
        </p:nvSpPr>
        <p:spPr/>
        <p:txBody>
          <a:bodyPr>
            <a:normAutofit fontScale="92500" lnSpcReduction="10000"/>
          </a:bodyPr>
          <a:lstStyle/>
          <a:p>
            <a:r>
              <a:rPr lang="en-GB" dirty="0">
                <a:latin typeface="+mj-lt"/>
              </a:rPr>
              <a:t>Communicating effectively – </a:t>
            </a:r>
          </a:p>
          <a:p>
            <a:pPr marL="342900" indent="-342900">
              <a:buAutoNum type="arabicParenR"/>
            </a:pPr>
            <a:r>
              <a:rPr lang="en-GB" dirty="0">
                <a:latin typeface="+mj-lt"/>
              </a:rPr>
              <a:t>What would make your communication more compelling? </a:t>
            </a:r>
          </a:p>
          <a:p>
            <a:pPr marL="342900" indent="-342900">
              <a:buAutoNum type="arabicParenR"/>
            </a:pPr>
            <a:r>
              <a:rPr lang="en-GB" dirty="0">
                <a:latin typeface="+mj-lt"/>
              </a:rPr>
              <a:t>How important is it to you to be seen to be right? (What would it take for you to let go of the need to be right) </a:t>
            </a:r>
          </a:p>
          <a:p>
            <a:pPr marL="342900" indent="-342900">
              <a:buAutoNum type="arabicParenR"/>
            </a:pPr>
            <a:r>
              <a:rPr lang="en-GB" dirty="0">
                <a:latin typeface="+mj-lt"/>
              </a:rPr>
              <a:t>How do you rate your listening skills? (What would others say; What’s the cost of not listening) </a:t>
            </a:r>
          </a:p>
        </p:txBody>
      </p:sp>
      <p:pic>
        <p:nvPicPr>
          <p:cNvPr id="9" name="Picture 8">
            <a:extLst>
              <a:ext uri="{FF2B5EF4-FFF2-40B4-BE49-F238E27FC236}">
                <a16:creationId xmlns:a16="http://schemas.microsoft.com/office/drawing/2014/main" id="{D61F1CDA-52E7-4473-BAB7-7C2B513803B9}"/>
              </a:ext>
            </a:extLst>
          </p:cNvPr>
          <p:cNvPicPr>
            <a:picLocks noChangeAspect="1"/>
          </p:cNvPicPr>
          <p:nvPr/>
        </p:nvPicPr>
        <p:blipFill>
          <a:blip r:embed="rId3"/>
          <a:stretch>
            <a:fillRect/>
          </a:stretch>
        </p:blipFill>
        <p:spPr>
          <a:xfrm>
            <a:off x="0" y="26045"/>
            <a:ext cx="1402202" cy="1316850"/>
          </a:xfrm>
          <a:prstGeom prst="rect">
            <a:avLst/>
          </a:prstGeom>
        </p:spPr>
      </p:pic>
      <p:sp>
        <p:nvSpPr>
          <p:cNvPr id="2" name="Slide Number Placeholder 1">
            <a:extLst>
              <a:ext uri="{FF2B5EF4-FFF2-40B4-BE49-F238E27FC236}">
                <a16:creationId xmlns:a16="http://schemas.microsoft.com/office/drawing/2014/main" id="{CA1A79CC-46E3-4AF7-9D2B-54AC62E9E721}"/>
              </a:ext>
            </a:extLst>
          </p:cNvPr>
          <p:cNvSpPr>
            <a:spLocks noGrp="1"/>
          </p:cNvSpPr>
          <p:nvPr>
            <p:ph type="sldNum" sz="quarter" idx="12"/>
          </p:nvPr>
        </p:nvSpPr>
        <p:spPr/>
        <p:txBody>
          <a:bodyPr/>
          <a:lstStyle/>
          <a:p>
            <a:fld id="{FE29B0A7-4FFA-4AFA-9EDE-DCB5F051EC7D}" type="slidenum">
              <a:rPr lang="en-US" smtClean="0"/>
              <a:t>24</a:t>
            </a:fld>
            <a:endParaRPr lang="en-US"/>
          </a:p>
        </p:txBody>
      </p:sp>
    </p:spTree>
    <p:extLst>
      <p:ext uri="{BB962C8B-B14F-4D97-AF65-F5344CB8AC3E}">
        <p14:creationId xmlns:p14="http://schemas.microsoft.com/office/powerpoint/2010/main" val="356982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047472-9130-4176-9100-022573CF4F3A}"/>
              </a:ext>
            </a:extLst>
          </p:cNvPr>
          <p:cNvSpPr>
            <a:spLocks noGrp="1"/>
          </p:cNvSpPr>
          <p:nvPr>
            <p:ph sz="half" idx="1"/>
          </p:nvPr>
        </p:nvSpPr>
        <p:spPr>
          <a:xfrm>
            <a:off x="950398" y="1329655"/>
            <a:ext cx="10420801" cy="4664747"/>
          </a:xfrm>
        </p:spPr>
        <p:txBody>
          <a:bodyPr/>
          <a:lstStyle/>
          <a:p>
            <a:r>
              <a:rPr lang="en-GB" dirty="0">
                <a:latin typeface="+mj-lt"/>
              </a:rPr>
              <a:t>Influencing – </a:t>
            </a:r>
          </a:p>
          <a:p>
            <a:pPr marL="342900" indent="-342900">
              <a:buAutoNum type="arabicParenR"/>
            </a:pPr>
            <a:r>
              <a:rPr lang="en-GB" dirty="0">
                <a:latin typeface="+mj-lt"/>
              </a:rPr>
              <a:t>How can you engage more effectively with those around you? </a:t>
            </a:r>
          </a:p>
          <a:p>
            <a:pPr marL="342900" indent="-342900">
              <a:buAutoNum type="arabicParenR"/>
            </a:pPr>
            <a:r>
              <a:rPr lang="en-GB" dirty="0">
                <a:latin typeface="+mj-lt"/>
              </a:rPr>
              <a:t>Who do you need to influence right now? (How can you persuade them) </a:t>
            </a:r>
          </a:p>
          <a:p>
            <a:pPr marL="342900" indent="-342900">
              <a:buAutoNum type="arabicParenR"/>
            </a:pPr>
            <a:r>
              <a:rPr lang="en-GB" dirty="0">
                <a:latin typeface="+mj-lt"/>
              </a:rPr>
              <a:t>What workplace relationships do you need to improve? (What would be the benefits of this) </a:t>
            </a:r>
          </a:p>
        </p:txBody>
      </p:sp>
      <p:pic>
        <p:nvPicPr>
          <p:cNvPr id="7" name="Picture 6">
            <a:extLst>
              <a:ext uri="{FF2B5EF4-FFF2-40B4-BE49-F238E27FC236}">
                <a16:creationId xmlns:a16="http://schemas.microsoft.com/office/drawing/2014/main" id="{0E6F1002-6328-4BF6-BC8E-442F3F3A8DA0}"/>
              </a:ext>
            </a:extLst>
          </p:cNvPr>
          <p:cNvPicPr>
            <a:picLocks noChangeAspect="1"/>
          </p:cNvPicPr>
          <p:nvPr/>
        </p:nvPicPr>
        <p:blipFill>
          <a:blip r:embed="rId3"/>
          <a:stretch>
            <a:fillRect/>
          </a:stretch>
        </p:blipFill>
        <p:spPr>
          <a:xfrm>
            <a:off x="0" y="26045"/>
            <a:ext cx="1402202" cy="1316850"/>
          </a:xfrm>
          <a:prstGeom prst="rect">
            <a:avLst/>
          </a:prstGeom>
        </p:spPr>
      </p:pic>
      <p:sp>
        <p:nvSpPr>
          <p:cNvPr id="4" name="Slide Number Placeholder 3">
            <a:extLst>
              <a:ext uri="{FF2B5EF4-FFF2-40B4-BE49-F238E27FC236}">
                <a16:creationId xmlns:a16="http://schemas.microsoft.com/office/drawing/2014/main" id="{D082545B-F28B-42E6-AC00-99F2905EA842}"/>
              </a:ext>
            </a:extLst>
          </p:cNvPr>
          <p:cNvSpPr>
            <a:spLocks noGrp="1"/>
          </p:cNvSpPr>
          <p:nvPr>
            <p:ph type="sldNum" sz="quarter" idx="12"/>
          </p:nvPr>
        </p:nvSpPr>
        <p:spPr/>
        <p:txBody>
          <a:bodyPr/>
          <a:lstStyle/>
          <a:p>
            <a:fld id="{FE29B0A7-4FFA-4AFA-9EDE-DCB5F051EC7D}" type="slidenum">
              <a:rPr lang="en-US" smtClean="0"/>
              <a:t>25</a:t>
            </a:fld>
            <a:endParaRPr lang="en-US"/>
          </a:p>
        </p:txBody>
      </p:sp>
    </p:spTree>
    <p:extLst>
      <p:ext uri="{BB962C8B-B14F-4D97-AF65-F5344CB8AC3E}">
        <p14:creationId xmlns:p14="http://schemas.microsoft.com/office/powerpoint/2010/main" val="2842411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C0BE3-CA3E-4707-BDC9-D5AFDB0D69FA}"/>
              </a:ext>
            </a:extLst>
          </p:cNvPr>
          <p:cNvSpPr>
            <a:spLocks noGrp="1"/>
          </p:cNvSpPr>
          <p:nvPr>
            <p:ph type="title"/>
          </p:nvPr>
        </p:nvSpPr>
        <p:spPr>
          <a:xfrm>
            <a:off x="1610546" y="327231"/>
            <a:ext cx="7868603" cy="1015663"/>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400"/>
            <a:r>
              <a:rPr lang="en-GB" sz="3600" b="1" spc="-49" dirty="0">
                <a:solidFill>
                  <a:srgbClr val="00B8A3"/>
                </a:solidFill>
                <a:latin typeface="Arial"/>
                <a:cs typeface="Arial"/>
              </a:rPr>
              <a:t>Giving Feedback </a:t>
            </a:r>
            <a:br>
              <a:rPr lang="en-GB" sz="3600" b="1" spc="-49" dirty="0">
                <a:solidFill>
                  <a:srgbClr val="00B8A3"/>
                </a:solidFill>
                <a:latin typeface="Arial"/>
                <a:cs typeface="Arial"/>
              </a:rPr>
            </a:br>
            <a:endParaRPr lang="en-GB" sz="3600" b="1" spc="-49" dirty="0">
              <a:solidFill>
                <a:srgbClr val="00B8A3"/>
              </a:solidFill>
              <a:latin typeface="Arial"/>
              <a:cs typeface="Arial"/>
            </a:endParaRPr>
          </a:p>
        </p:txBody>
      </p:sp>
      <p:pic>
        <p:nvPicPr>
          <p:cNvPr id="5" name="Content Placeholder 4">
            <a:extLst>
              <a:ext uri="{FF2B5EF4-FFF2-40B4-BE49-F238E27FC236}">
                <a16:creationId xmlns:a16="http://schemas.microsoft.com/office/drawing/2014/main" id="{7674CE4E-C1E1-4987-ACD9-D140DE44D746}"/>
              </a:ext>
            </a:extLst>
          </p:cNvPr>
          <p:cNvPicPr>
            <a:picLocks noGrp="1" noChangeAspect="1"/>
          </p:cNvPicPr>
          <p:nvPr>
            <p:ph sz="half" idx="2"/>
          </p:nvPr>
        </p:nvPicPr>
        <p:blipFill>
          <a:blip r:embed="rId3"/>
          <a:stretch>
            <a:fillRect/>
          </a:stretch>
        </p:blipFill>
        <p:spPr>
          <a:xfrm>
            <a:off x="595552" y="1114413"/>
            <a:ext cx="5305592" cy="3649676"/>
          </a:xfrm>
          <a:prstGeom prst="rect">
            <a:avLst/>
          </a:prstGeom>
        </p:spPr>
      </p:pic>
      <p:sp>
        <p:nvSpPr>
          <p:cNvPr id="4" name="Content Placeholder 3">
            <a:extLst>
              <a:ext uri="{FF2B5EF4-FFF2-40B4-BE49-F238E27FC236}">
                <a16:creationId xmlns:a16="http://schemas.microsoft.com/office/drawing/2014/main" id="{AA8D5A38-7BFA-4B03-9734-F9B42F783BB9}"/>
              </a:ext>
            </a:extLst>
          </p:cNvPr>
          <p:cNvSpPr>
            <a:spLocks noGrp="1"/>
          </p:cNvSpPr>
          <p:nvPr>
            <p:ph sz="half" idx="3"/>
          </p:nvPr>
        </p:nvSpPr>
        <p:spPr>
          <a:xfrm>
            <a:off x="6281332" y="1577341"/>
            <a:ext cx="5305592" cy="342196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sz="1200" b="1" i="0" baseline="30000" dirty="0">
                <a:solidFill>
                  <a:srgbClr val="111111"/>
                </a:solidFill>
                <a:effectLst/>
                <a:latin typeface="+mj-lt"/>
                <a:cs typeface="Arial" panose="020B0604020202020204" pitchFamily="34" charset="0"/>
              </a:rPr>
              <a:t>Top Tips for giving feedback </a:t>
            </a:r>
          </a:p>
          <a:p>
            <a:pPr algn="l"/>
            <a:endParaRPr lang="en-US" sz="1200" b="0" i="0" dirty="0">
              <a:solidFill>
                <a:srgbClr val="111111"/>
              </a:solidFill>
              <a:effectLst/>
              <a:latin typeface="+mj-lt"/>
              <a:cs typeface="Arial" panose="020B0604020202020204" pitchFamily="34" charset="0"/>
            </a:endParaRPr>
          </a:p>
          <a:p>
            <a:pPr algn="l">
              <a:buFont typeface="Arial" panose="020B0604020202020204" pitchFamily="34" charset="0"/>
              <a:buChar char="•"/>
            </a:pPr>
            <a:r>
              <a:rPr lang="en-US" sz="1200" b="0" i="0" dirty="0">
                <a:solidFill>
                  <a:srgbClr val="111111"/>
                </a:solidFill>
                <a:effectLst/>
                <a:latin typeface="+mj-lt"/>
                <a:cs typeface="Arial" panose="020B0604020202020204" pitchFamily="34" charset="0"/>
              </a:rPr>
              <a:t>Start with the Positive. If you need to give negative feedback, such as on a piece of work, then you should initially start with what the </a:t>
            </a:r>
            <a:r>
              <a:rPr lang="en-US" sz="1200" dirty="0">
                <a:solidFill>
                  <a:srgbClr val="111111"/>
                </a:solidFill>
                <a:latin typeface="+mj-lt"/>
                <a:cs typeface="Arial" panose="020B0604020202020204" pitchFamily="34" charset="0"/>
              </a:rPr>
              <a:t>person </a:t>
            </a:r>
            <a:r>
              <a:rPr lang="en-US" sz="1200" b="0" i="0" dirty="0">
                <a:solidFill>
                  <a:srgbClr val="111111"/>
                </a:solidFill>
                <a:effectLst/>
                <a:latin typeface="+mj-lt"/>
                <a:cs typeface="Arial" panose="020B0604020202020204" pitchFamily="34" charset="0"/>
              </a:rPr>
              <a:t>has done well.</a:t>
            </a:r>
          </a:p>
          <a:p>
            <a:pPr algn="l">
              <a:buFont typeface="Arial" panose="020B0604020202020204" pitchFamily="34" charset="0"/>
              <a:buChar char="•"/>
            </a:pPr>
            <a:r>
              <a:rPr lang="en-US" sz="1200" b="0" i="0" dirty="0">
                <a:solidFill>
                  <a:srgbClr val="111111"/>
                </a:solidFill>
                <a:effectLst/>
                <a:latin typeface="+mj-lt"/>
                <a:cs typeface="Arial" panose="020B0604020202020204" pitchFamily="34" charset="0"/>
              </a:rPr>
              <a:t>Be Specific. It’s important that your feedback is direct if you are to make it beneficial. Avoid making generalized evaluations about something and asking vague questions.</a:t>
            </a:r>
          </a:p>
          <a:p>
            <a:pPr algn="l">
              <a:buFont typeface="Arial" panose="020B0604020202020204" pitchFamily="34" charset="0"/>
              <a:buChar char="•"/>
            </a:pPr>
            <a:r>
              <a:rPr lang="en-US" sz="1200" b="0" i="0" dirty="0">
                <a:solidFill>
                  <a:srgbClr val="111111"/>
                </a:solidFill>
                <a:effectLst/>
                <a:latin typeface="+mj-lt"/>
                <a:cs typeface="Arial" panose="020B0604020202020204" pitchFamily="34" charset="0"/>
              </a:rPr>
              <a:t>Be Objective. You should always focus on </a:t>
            </a:r>
            <a:r>
              <a:rPr lang="en-US" sz="1200" dirty="0">
                <a:solidFill>
                  <a:srgbClr val="111111"/>
                </a:solidFill>
                <a:latin typeface="+mj-lt"/>
                <a:cs typeface="Arial" panose="020B0604020202020204" pitchFamily="34" charset="0"/>
              </a:rPr>
              <a:t>fact-based information</a:t>
            </a:r>
            <a:r>
              <a:rPr lang="en-US" sz="1200" b="0" i="0" dirty="0">
                <a:solidFill>
                  <a:srgbClr val="111111"/>
                </a:solidFill>
                <a:effectLst/>
                <a:latin typeface="+mj-lt"/>
                <a:cs typeface="Arial" panose="020B0604020202020204" pitchFamily="34" charset="0"/>
              </a:rPr>
              <a:t> and justify your feedback, especially if it’s negative.</a:t>
            </a:r>
          </a:p>
          <a:p>
            <a:pPr algn="l">
              <a:buFont typeface="Arial" panose="020B0604020202020204" pitchFamily="34" charset="0"/>
              <a:buChar char="•"/>
            </a:pPr>
            <a:r>
              <a:rPr lang="en-US" sz="1200" b="0" i="0" dirty="0">
                <a:solidFill>
                  <a:srgbClr val="111111"/>
                </a:solidFill>
                <a:effectLst/>
                <a:latin typeface="+mj-lt"/>
                <a:cs typeface="Arial" panose="020B0604020202020204" pitchFamily="34" charset="0"/>
              </a:rPr>
              <a:t>Give Actionable Advice. Giving actionable advice is incredibly important if you are going to give negative feedback. ...</a:t>
            </a:r>
          </a:p>
          <a:p>
            <a:pPr algn="l">
              <a:buFont typeface="Arial" panose="020B0604020202020204" pitchFamily="34" charset="0"/>
              <a:buChar char="•"/>
            </a:pPr>
            <a:r>
              <a:rPr lang="en-US" sz="1200" b="0" i="0" dirty="0">
                <a:solidFill>
                  <a:srgbClr val="111111"/>
                </a:solidFill>
                <a:effectLst/>
                <a:latin typeface="+mj-lt"/>
                <a:cs typeface="Arial" panose="020B0604020202020204" pitchFamily="34" charset="0"/>
              </a:rPr>
              <a:t>Make Feedback Frequent. You should always aim to give feedback frequently</a:t>
            </a:r>
          </a:p>
          <a:p>
            <a:pPr algn="l">
              <a:buFont typeface="Arial" panose="020B0604020202020204" pitchFamily="34" charset="0"/>
              <a:buChar char="•"/>
            </a:pPr>
            <a:r>
              <a:rPr lang="en-US" sz="1200" b="0" i="0" dirty="0">
                <a:solidFill>
                  <a:srgbClr val="111111"/>
                </a:solidFill>
                <a:effectLst/>
                <a:latin typeface="+mj-lt"/>
                <a:cs typeface="Arial" panose="020B0604020202020204" pitchFamily="34" charset="0"/>
              </a:rPr>
              <a:t>Communicate face-to-face. Provide feedback face-to-face where possible, rather than on messaging systems or over email. ...</a:t>
            </a:r>
          </a:p>
          <a:p>
            <a:endParaRPr lang="en-GB" sz="9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AD16840-E75A-4E78-B69F-BDEB5D7109D8}"/>
              </a:ext>
            </a:extLst>
          </p:cNvPr>
          <p:cNvPicPr>
            <a:picLocks noChangeAspect="1"/>
          </p:cNvPicPr>
          <p:nvPr/>
        </p:nvPicPr>
        <p:blipFill>
          <a:blip r:embed="rId4"/>
          <a:stretch>
            <a:fillRect/>
          </a:stretch>
        </p:blipFill>
        <p:spPr>
          <a:xfrm>
            <a:off x="0" y="26044"/>
            <a:ext cx="1402202" cy="1316850"/>
          </a:xfrm>
          <a:prstGeom prst="rect">
            <a:avLst/>
          </a:prstGeom>
        </p:spPr>
      </p:pic>
      <p:sp>
        <p:nvSpPr>
          <p:cNvPr id="3" name="Slide Number Placeholder 2">
            <a:extLst>
              <a:ext uri="{FF2B5EF4-FFF2-40B4-BE49-F238E27FC236}">
                <a16:creationId xmlns:a16="http://schemas.microsoft.com/office/drawing/2014/main" id="{3E4FB43E-C6F3-481B-BD25-B64B1F35BED7}"/>
              </a:ext>
            </a:extLst>
          </p:cNvPr>
          <p:cNvSpPr>
            <a:spLocks noGrp="1"/>
          </p:cNvSpPr>
          <p:nvPr>
            <p:ph type="sldNum" sz="quarter" idx="7"/>
          </p:nvPr>
        </p:nvSpPr>
        <p:spPr/>
        <p:txBody>
          <a:bodyPr/>
          <a:lstStyle/>
          <a:p>
            <a:fld id="{B6F15528-21DE-4FAA-801E-634DDDAF4B2B}" type="slidenum">
              <a:rPr lang="en-GB" smtClean="0"/>
              <a:t>26</a:t>
            </a:fld>
            <a:endParaRPr lang="en-GB"/>
          </a:p>
        </p:txBody>
      </p:sp>
    </p:spTree>
    <p:extLst>
      <p:ext uri="{BB962C8B-B14F-4D97-AF65-F5344CB8AC3E}">
        <p14:creationId xmlns:p14="http://schemas.microsoft.com/office/powerpoint/2010/main" val="639721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87C6E38-4A35-45AE-92A1-505648887113}"/>
              </a:ext>
            </a:extLst>
          </p:cNvPr>
          <p:cNvPicPr>
            <a:picLocks noGrp="1" noChangeAspect="1"/>
          </p:cNvPicPr>
          <p:nvPr>
            <p:ph sz="half" idx="2"/>
          </p:nvPr>
        </p:nvPicPr>
        <p:blipFill>
          <a:blip r:embed="rId3"/>
          <a:stretch>
            <a:fillRect/>
          </a:stretch>
        </p:blipFill>
        <p:spPr>
          <a:xfrm>
            <a:off x="2152650" y="920439"/>
            <a:ext cx="7429500" cy="5252325"/>
          </a:xfrm>
          <a:prstGeom prst="rect">
            <a:avLst/>
          </a:prstGeom>
        </p:spPr>
      </p:pic>
      <p:pic>
        <p:nvPicPr>
          <p:cNvPr id="6" name="Picture 5">
            <a:extLst>
              <a:ext uri="{FF2B5EF4-FFF2-40B4-BE49-F238E27FC236}">
                <a16:creationId xmlns:a16="http://schemas.microsoft.com/office/drawing/2014/main" id="{CE5386EE-A0ED-477F-BFFB-E07D74CADE95}"/>
              </a:ext>
            </a:extLst>
          </p:cNvPr>
          <p:cNvPicPr>
            <a:picLocks noChangeAspect="1"/>
          </p:cNvPicPr>
          <p:nvPr/>
        </p:nvPicPr>
        <p:blipFill>
          <a:blip r:embed="rId4"/>
          <a:stretch>
            <a:fillRect/>
          </a:stretch>
        </p:blipFill>
        <p:spPr>
          <a:xfrm>
            <a:off x="0" y="26045"/>
            <a:ext cx="1402202" cy="1316850"/>
          </a:xfrm>
          <a:prstGeom prst="rect">
            <a:avLst/>
          </a:prstGeom>
        </p:spPr>
      </p:pic>
      <p:sp>
        <p:nvSpPr>
          <p:cNvPr id="5" name="Slide Number Placeholder 4">
            <a:extLst>
              <a:ext uri="{FF2B5EF4-FFF2-40B4-BE49-F238E27FC236}">
                <a16:creationId xmlns:a16="http://schemas.microsoft.com/office/drawing/2014/main" id="{5F9F8D2E-9B39-42E8-9E94-DE7BA5860A0D}"/>
              </a:ext>
            </a:extLst>
          </p:cNvPr>
          <p:cNvSpPr>
            <a:spLocks noGrp="1"/>
          </p:cNvSpPr>
          <p:nvPr>
            <p:ph type="sldNum" sz="quarter" idx="7"/>
          </p:nvPr>
        </p:nvSpPr>
        <p:spPr/>
        <p:txBody>
          <a:bodyPr/>
          <a:lstStyle/>
          <a:p>
            <a:fld id="{B6F15528-21DE-4FAA-801E-634DDDAF4B2B}" type="slidenum">
              <a:rPr lang="en-GB" smtClean="0"/>
              <a:t>3</a:t>
            </a:fld>
            <a:endParaRPr lang="en-GB"/>
          </a:p>
        </p:txBody>
      </p:sp>
    </p:spTree>
    <p:extLst>
      <p:ext uri="{BB962C8B-B14F-4D97-AF65-F5344CB8AC3E}">
        <p14:creationId xmlns:p14="http://schemas.microsoft.com/office/powerpoint/2010/main" val="304521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07C7C5-22F2-422F-A567-DC1F65C33706}"/>
              </a:ext>
            </a:extLst>
          </p:cNvPr>
          <p:cNvSpPr>
            <a:spLocks noGrp="1"/>
          </p:cNvSpPr>
          <p:nvPr>
            <p:ph sz="half" idx="2"/>
          </p:nvPr>
        </p:nvSpPr>
        <p:spPr>
          <a:xfrm>
            <a:off x="401494" y="2154421"/>
            <a:ext cx="5305592" cy="1236236"/>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000" dirty="0">
                <a:latin typeface="+mj-lt"/>
              </a:rPr>
              <a:t>When you understand what your preferred style is: </a:t>
            </a:r>
          </a:p>
          <a:p>
            <a:r>
              <a:rPr lang="en-US" sz="2000" dirty="0">
                <a:latin typeface="+mj-lt"/>
                <a:hlinkClick r:id="rId2"/>
              </a:rPr>
              <a:t>Free learning styles inventory (test, quiz or questionnaire) (learning-styles-online.com</a:t>
            </a:r>
            <a:r>
              <a:rPr lang="en-US" sz="1050" dirty="0">
                <a:hlinkClick r:id="rId2"/>
              </a:rPr>
              <a:t>)</a:t>
            </a:r>
            <a:r>
              <a:rPr lang="en-GB" sz="1050" dirty="0"/>
              <a:t> </a:t>
            </a:r>
          </a:p>
        </p:txBody>
      </p:sp>
      <p:sp>
        <p:nvSpPr>
          <p:cNvPr id="4" name="Content Placeholder 3">
            <a:extLst>
              <a:ext uri="{FF2B5EF4-FFF2-40B4-BE49-F238E27FC236}">
                <a16:creationId xmlns:a16="http://schemas.microsoft.com/office/drawing/2014/main" id="{06C3826B-9728-43DD-B24C-1E596EB3EBF2}"/>
              </a:ext>
            </a:extLst>
          </p:cNvPr>
          <p:cNvSpPr>
            <a:spLocks noGrp="1"/>
          </p:cNvSpPr>
          <p:nvPr>
            <p:ph sz="half" idx="3"/>
          </p:nvPr>
        </p:nvSpPr>
        <p:spPr>
          <a:xfrm>
            <a:off x="5889847" y="2154421"/>
            <a:ext cx="5305592" cy="4516108"/>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400" dirty="0">
                <a:latin typeface="+mj-lt"/>
                <a:cs typeface="Arial" panose="020B0604020202020204" pitchFamily="34" charset="0"/>
              </a:rPr>
              <a:t>How to Help Other People to Learn</a:t>
            </a:r>
          </a:p>
          <a:p>
            <a:endParaRPr lang="en-US" sz="1400" dirty="0">
              <a:latin typeface="+mj-lt"/>
              <a:cs typeface="Arial" panose="020B0604020202020204" pitchFamily="34" charset="0"/>
            </a:endParaRPr>
          </a:p>
          <a:p>
            <a:r>
              <a:rPr lang="en-US" sz="1400" dirty="0">
                <a:latin typeface="+mj-lt"/>
                <a:cs typeface="Arial" panose="020B0604020202020204" pitchFamily="34" charset="0"/>
              </a:rPr>
              <a:t>Becoming more aware of your own strengths and preferences helps you to appreciate and cater for the diverse ways in which others learn, too.</a:t>
            </a:r>
          </a:p>
          <a:p>
            <a:endParaRPr lang="en-US" sz="1400" dirty="0">
              <a:latin typeface="+mj-lt"/>
              <a:cs typeface="Arial" panose="020B0604020202020204" pitchFamily="34" charset="0"/>
            </a:endParaRPr>
          </a:p>
          <a:p>
            <a:r>
              <a:rPr lang="en-US" sz="1400" dirty="0">
                <a:latin typeface="+mj-lt"/>
                <a:cs typeface="Arial" panose="020B0604020202020204" pitchFamily="34" charset="0"/>
              </a:rPr>
              <a:t>For example, when you're giving a presentation, chairing a meeting, or leading a training session, avoid leaning too heavily on the approach that you would enjoy yourself.</a:t>
            </a:r>
          </a:p>
          <a:p>
            <a:endParaRPr lang="en-US" sz="1400" dirty="0">
              <a:latin typeface="+mj-lt"/>
              <a:cs typeface="Arial" panose="020B0604020202020204" pitchFamily="34" charset="0"/>
            </a:endParaRPr>
          </a:p>
          <a:p>
            <a:r>
              <a:rPr lang="en-US" sz="1400" dirty="0">
                <a:latin typeface="+mj-lt"/>
                <a:cs typeface="Arial" panose="020B0604020202020204" pitchFamily="34" charset="0"/>
              </a:rPr>
              <a:t>Remember that some learners will benefit from visual aids, while others will rely on listening to what you say, or on watching your body language. Back up abstract theories with real-life examples. Spend time discussing small details as well as outlining large-scale ideas.</a:t>
            </a:r>
          </a:p>
          <a:p>
            <a:endParaRPr lang="en-US" sz="1400" dirty="0">
              <a:latin typeface="+mj-lt"/>
              <a:cs typeface="Arial" panose="020B0604020202020204" pitchFamily="34" charset="0"/>
            </a:endParaRPr>
          </a:p>
          <a:p>
            <a:r>
              <a:rPr lang="en-US" sz="1400" dirty="0">
                <a:latin typeface="+mj-lt"/>
                <a:cs typeface="Arial" panose="020B0604020202020204" pitchFamily="34" charset="0"/>
              </a:rPr>
              <a:t>You can't always cater for everyone, but you can better engage your audience by allowing for different approaches to learning. If nothing else, your varied approach will keep people energized and alert!</a:t>
            </a:r>
            <a:endParaRPr lang="en-GB" sz="1400" dirty="0">
              <a:latin typeface="+mj-lt"/>
              <a:cs typeface="Arial" panose="020B0604020202020204" pitchFamily="34" charset="0"/>
            </a:endParaRPr>
          </a:p>
        </p:txBody>
      </p:sp>
      <p:pic>
        <p:nvPicPr>
          <p:cNvPr id="5" name="Picture 4">
            <a:extLst>
              <a:ext uri="{FF2B5EF4-FFF2-40B4-BE49-F238E27FC236}">
                <a16:creationId xmlns:a16="http://schemas.microsoft.com/office/drawing/2014/main" id="{58C3C95D-748E-4B40-89F4-F56A6BFFACE7}"/>
              </a:ext>
            </a:extLst>
          </p:cNvPr>
          <p:cNvPicPr>
            <a:picLocks noChangeAspect="1"/>
          </p:cNvPicPr>
          <p:nvPr/>
        </p:nvPicPr>
        <p:blipFill>
          <a:blip r:embed="rId3"/>
          <a:stretch>
            <a:fillRect/>
          </a:stretch>
        </p:blipFill>
        <p:spPr>
          <a:xfrm>
            <a:off x="0" y="26045"/>
            <a:ext cx="1402202" cy="1316850"/>
          </a:xfrm>
          <a:prstGeom prst="rect">
            <a:avLst/>
          </a:prstGeom>
        </p:spPr>
      </p:pic>
      <p:sp>
        <p:nvSpPr>
          <p:cNvPr id="2" name="Slide Number Placeholder 1">
            <a:extLst>
              <a:ext uri="{FF2B5EF4-FFF2-40B4-BE49-F238E27FC236}">
                <a16:creationId xmlns:a16="http://schemas.microsoft.com/office/drawing/2014/main" id="{7AE531CA-598C-4606-B467-40B839B92B26}"/>
              </a:ext>
            </a:extLst>
          </p:cNvPr>
          <p:cNvSpPr>
            <a:spLocks noGrp="1"/>
          </p:cNvSpPr>
          <p:nvPr>
            <p:ph type="sldNum" sz="quarter" idx="7"/>
          </p:nvPr>
        </p:nvSpPr>
        <p:spPr/>
        <p:txBody>
          <a:bodyPr/>
          <a:lstStyle/>
          <a:p>
            <a:fld id="{B6F15528-21DE-4FAA-801E-634DDDAF4B2B}" type="slidenum">
              <a:rPr lang="en-GB" smtClean="0"/>
              <a:t>4</a:t>
            </a:fld>
            <a:endParaRPr lang="en-GB"/>
          </a:p>
        </p:txBody>
      </p:sp>
    </p:spTree>
    <p:extLst>
      <p:ext uri="{BB962C8B-B14F-4D97-AF65-F5344CB8AC3E}">
        <p14:creationId xmlns:p14="http://schemas.microsoft.com/office/powerpoint/2010/main" val="324354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sp>
        <p:nvSpPr>
          <p:cNvPr id="10" name="object 10"/>
          <p:cNvSpPr txBox="1"/>
          <p:nvPr/>
        </p:nvSpPr>
        <p:spPr>
          <a:xfrm>
            <a:off x="3295840" y="1829838"/>
            <a:ext cx="4539139" cy="783869"/>
          </a:xfrm>
          <a:prstGeom prst="rect">
            <a:avLst/>
          </a:prstGeom>
        </p:spPr>
        <p:txBody>
          <a:bodyPr vert="horz" wrap="square" lIns="0" tIns="227648"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sz="3600" b="1" spc="-49" dirty="0">
                <a:solidFill>
                  <a:srgbClr val="00B8A3"/>
                </a:solidFill>
                <a:latin typeface="Arial"/>
                <a:cs typeface="Arial"/>
              </a:rPr>
              <a:t>Motivations</a:t>
            </a:r>
            <a:r>
              <a:rPr lang="en-US" sz="3000" dirty="0">
                <a:latin typeface="Nunito Sans"/>
              </a:rPr>
              <a:t> </a:t>
            </a:r>
            <a:r>
              <a:rPr lang="en-US" sz="3000" dirty="0">
                <a:solidFill>
                  <a:schemeClr val="bg1"/>
                </a:solidFill>
                <a:latin typeface="Nunito Sans"/>
              </a:rPr>
              <a:t> </a:t>
            </a:r>
            <a:endParaRPr lang="en-US" sz="3000" b="0" i="0" dirty="0">
              <a:solidFill>
                <a:schemeClr val="bg1"/>
              </a:solidFill>
              <a:effectLst/>
              <a:latin typeface="Nunito Sans"/>
            </a:endParaRPr>
          </a:p>
        </p:txBody>
      </p:sp>
      <p:pic>
        <p:nvPicPr>
          <p:cNvPr id="11" name="Picture 10">
            <a:extLst>
              <a:ext uri="{FF2B5EF4-FFF2-40B4-BE49-F238E27FC236}">
                <a16:creationId xmlns:a16="http://schemas.microsoft.com/office/drawing/2014/main" id="{794CE64F-0B2E-4B6B-919B-59A51D2C5011}"/>
              </a:ext>
            </a:extLst>
          </p:cNvPr>
          <p:cNvPicPr>
            <a:picLocks noChangeAspect="1"/>
          </p:cNvPicPr>
          <p:nvPr/>
        </p:nvPicPr>
        <p:blipFill>
          <a:blip r:embed="rId3"/>
          <a:stretch>
            <a:fillRect/>
          </a:stretch>
        </p:blipFill>
        <p:spPr>
          <a:xfrm>
            <a:off x="0" y="26045"/>
            <a:ext cx="1402202" cy="1316850"/>
          </a:xfrm>
          <a:prstGeom prst="rect">
            <a:avLst/>
          </a:prstGeom>
        </p:spPr>
      </p:pic>
      <p:sp>
        <p:nvSpPr>
          <p:cNvPr id="12" name="Slide Number Placeholder 11">
            <a:extLst>
              <a:ext uri="{FF2B5EF4-FFF2-40B4-BE49-F238E27FC236}">
                <a16:creationId xmlns:a16="http://schemas.microsoft.com/office/drawing/2014/main" id="{3DFCEDE8-8E48-4BD0-BD21-868AA5971878}"/>
              </a:ext>
            </a:extLst>
          </p:cNvPr>
          <p:cNvSpPr>
            <a:spLocks noGrp="1"/>
          </p:cNvSpPr>
          <p:nvPr>
            <p:ph type="sldNum" sz="quarter" idx="12"/>
          </p:nvPr>
        </p:nvSpPr>
        <p:spPr/>
        <p:txBody>
          <a:bodyPr/>
          <a:lstStyle/>
          <a:p>
            <a:fld id="{FE29B0A7-4FFA-4AFA-9EDE-DCB5F051EC7D}" type="slidenum">
              <a:rPr lang="en-US" smtClean="0"/>
              <a:t>5</a:t>
            </a:fld>
            <a:endParaRPr lang="en-US"/>
          </a:p>
        </p:txBody>
      </p:sp>
    </p:spTree>
    <p:extLst>
      <p:ext uri="{BB962C8B-B14F-4D97-AF65-F5344CB8AC3E}">
        <p14:creationId xmlns:p14="http://schemas.microsoft.com/office/powerpoint/2010/main" val="2666258542"/>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B2C40-65B1-4E3F-B745-939B7827C081}"/>
              </a:ext>
            </a:extLst>
          </p:cNvPr>
          <p:cNvSpPr>
            <a:spLocks noGrp="1"/>
          </p:cNvSpPr>
          <p:nvPr>
            <p:ph type="title"/>
          </p:nvPr>
        </p:nvSpPr>
        <p:spPr>
          <a:xfrm>
            <a:off x="1402203" y="473544"/>
            <a:ext cx="7968628" cy="553998"/>
          </a:xfrm>
        </p:spPr>
        <p:txBody>
          <a:bodyPr vert="horz" lIns="0" tIns="0" rIns="0" bIns="0" rtlCol="0"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3600" b="1" spc="-49" dirty="0">
                <a:solidFill>
                  <a:srgbClr val="00B8A3"/>
                </a:solidFill>
                <a:latin typeface="Arial"/>
                <a:cs typeface="Arial"/>
              </a:rPr>
              <a:t>Motivations </a:t>
            </a:r>
          </a:p>
        </p:txBody>
      </p:sp>
      <p:sp>
        <p:nvSpPr>
          <p:cNvPr id="3" name="Content Placeholder 2">
            <a:extLst>
              <a:ext uri="{FF2B5EF4-FFF2-40B4-BE49-F238E27FC236}">
                <a16:creationId xmlns:a16="http://schemas.microsoft.com/office/drawing/2014/main" id="{237B60E4-5E3A-4EFA-9206-CE1EBCCFF73C}"/>
              </a:ext>
            </a:extLst>
          </p:cNvPr>
          <p:cNvSpPr>
            <a:spLocks noGrp="1"/>
          </p:cNvSpPr>
          <p:nvPr>
            <p:ph sz="half" idx="2"/>
          </p:nvPr>
        </p:nvSpPr>
        <p:spPr>
          <a:xfrm>
            <a:off x="609838" y="1577340"/>
            <a:ext cx="5305592" cy="1579407"/>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100" dirty="0">
                <a:latin typeface="+mj-lt"/>
                <a:cs typeface="Arial" panose="020B0604020202020204" pitchFamily="34" charset="0"/>
              </a:rPr>
              <a:t>We are all motivated by different things – </a:t>
            </a:r>
          </a:p>
          <a:p>
            <a:endParaRPr lang="en-GB" sz="1100" dirty="0">
              <a:latin typeface="+mj-lt"/>
              <a:cs typeface="Arial" panose="020B0604020202020204" pitchFamily="34" charset="0"/>
            </a:endParaRPr>
          </a:p>
          <a:p>
            <a:r>
              <a:rPr lang="en-GB" sz="1100" dirty="0">
                <a:latin typeface="+mj-lt"/>
                <a:cs typeface="Arial" panose="020B0604020202020204" pitchFamily="34" charset="0"/>
              </a:rPr>
              <a:t>The need to gain knowledge and be the best that we can be – this is know as intrinsic or internal motivation </a:t>
            </a:r>
          </a:p>
          <a:p>
            <a:endParaRPr lang="en-GB" sz="1100" dirty="0">
              <a:latin typeface="+mj-lt"/>
              <a:cs typeface="Arial" panose="020B0604020202020204" pitchFamily="34" charset="0"/>
            </a:endParaRPr>
          </a:p>
          <a:p>
            <a:r>
              <a:rPr lang="en-GB" sz="1100" dirty="0">
                <a:latin typeface="+mj-lt"/>
                <a:cs typeface="Arial" panose="020B0604020202020204" pitchFamily="34" charset="0"/>
              </a:rPr>
              <a:t>We are also sometimes motivated by things such as money or prizes and awards – these are known as external or extrinsic motivation </a:t>
            </a:r>
          </a:p>
        </p:txBody>
      </p:sp>
      <p:sp>
        <p:nvSpPr>
          <p:cNvPr id="5" name="Content Placeholder 4">
            <a:extLst>
              <a:ext uri="{FF2B5EF4-FFF2-40B4-BE49-F238E27FC236}">
                <a16:creationId xmlns:a16="http://schemas.microsoft.com/office/drawing/2014/main" id="{69C9308D-306E-4030-9792-12B73589C58F}"/>
              </a:ext>
            </a:extLst>
          </p:cNvPr>
          <p:cNvSpPr>
            <a:spLocks noGrp="1"/>
          </p:cNvSpPr>
          <p:nvPr>
            <p:ph sz="half" idx="3"/>
          </p:nvPr>
        </p:nvSpPr>
        <p:spPr>
          <a:xfrm>
            <a:off x="6281332" y="1577340"/>
            <a:ext cx="5305592" cy="3290131"/>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400" dirty="0">
                <a:latin typeface="+mj-lt"/>
                <a:cs typeface="Arial" panose="020B0604020202020204" pitchFamily="34" charset="0"/>
              </a:rPr>
              <a:t>According to self-determination theory, people need to feel the following in order to achieve psychological growth:</a:t>
            </a:r>
          </a:p>
          <a:p>
            <a:pPr indent="0">
              <a:buNone/>
            </a:pPr>
            <a:endParaRPr lang="en-US" sz="1400" dirty="0">
              <a:latin typeface="+mj-lt"/>
              <a:cs typeface="Arial" panose="020B0604020202020204" pitchFamily="34" charset="0"/>
            </a:endParaRPr>
          </a:p>
          <a:p>
            <a:r>
              <a:rPr lang="en-US" sz="1400" b="1" dirty="0">
                <a:latin typeface="+mj-lt"/>
                <a:cs typeface="Arial" panose="020B0604020202020204" pitchFamily="34" charset="0"/>
              </a:rPr>
              <a:t>Autonomy: </a:t>
            </a:r>
            <a:r>
              <a:rPr lang="en-US" sz="1400" dirty="0">
                <a:latin typeface="+mj-lt"/>
                <a:cs typeface="Arial" panose="020B0604020202020204" pitchFamily="34" charset="0"/>
              </a:rPr>
              <a:t>People need to feel in control of their own behaviors and goals. This sense of being able to take direct action that will result in real change plays a major part in helping people feel self-determined.</a:t>
            </a:r>
          </a:p>
          <a:p>
            <a:endParaRPr lang="en-US" sz="1400" dirty="0">
              <a:latin typeface="+mj-lt"/>
              <a:cs typeface="Arial" panose="020B0604020202020204" pitchFamily="34" charset="0"/>
            </a:endParaRPr>
          </a:p>
          <a:p>
            <a:r>
              <a:rPr lang="en-US" sz="1400" b="1" dirty="0">
                <a:latin typeface="+mj-lt"/>
                <a:cs typeface="Arial" panose="020B0604020202020204" pitchFamily="34" charset="0"/>
              </a:rPr>
              <a:t>Competence: </a:t>
            </a:r>
            <a:r>
              <a:rPr lang="en-US" sz="1400" dirty="0">
                <a:latin typeface="+mj-lt"/>
                <a:cs typeface="Arial" panose="020B0604020202020204" pitchFamily="34" charset="0"/>
              </a:rPr>
              <a:t>People need to gain mastery of tasks and learn different skills. When people feel that they have the skills needed for success, they are more likely to take actions that will help them achieve their goals.</a:t>
            </a:r>
          </a:p>
          <a:p>
            <a:endParaRPr lang="en-US" sz="1400" dirty="0">
              <a:latin typeface="+mj-lt"/>
              <a:cs typeface="Arial" panose="020B0604020202020204" pitchFamily="34" charset="0"/>
            </a:endParaRPr>
          </a:p>
          <a:p>
            <a:r>
              <a:rPr lang="en-US" sz="1400" b="1" dirty="0">
                <a:latin typeface="+mj-lt"/>
                <a:cs typeface="Arial" panose="020B0604020202020204" pitchFamily="34" charset="0"/>
              </a:rPr>
              <a:t>Connection or relatedness: </a:t>
            </a:r>
            <a:r>
              <a:rPr lang="en-US" sz="1400" dirty="0">
                <a:latin typeface="+mj-lt"/>
                <a:cs typeface="Arial" panose="020B0604020202020204" pitchFamily="34" charset="0"/>
              </a:rPr>
              <a:t>People need to experience a sense of belonging and attachment to other people.</a:t>
            </a:r>
            <a:endParaRPr lang="en-GB" sz="1400" dirty="0">
              <a:latin typeface="+mj-lt"/>
              <a:cs typeface="Arial" panose="020B0604020202020204" pitchFamily="34" charset="0"/>
            </a:endParaRPr>
          </a:p>
        </p:txBody>
      </p:sp>
      <p:pic>
        <p:nvPicPr>
          <p:cNvPr id="6" name="Picture 5">
            <a:extLst>
              <a:ext uri="{FF2B5EF4-FFF2-40B4-BE49-F238E27FC236}">
                <a16:creationId xmlns:a16="http://schemas.microsoft.com/office/drawing/2014/main" id="{6505288B-05B8-4CC5-B672-16DA0F3344EE}"/>
              </a:ext>
            </a:extLst>
          </p:cNvPr>
          <p:cNvPicPr>
            <a:picLocks noChangeAspect="1"/>
          </p:cNvPicPr>
          <p:nvPr/>
        </p:nvPicPr>
        <p:blipFill>
          <a:blip r:embed="rId3"/>
          <a:stretch>
            <a:fillRect/>
          </a:stretch>
        </p:blipFill>
        <p:spPr>
          <a:xfrm>
            <a:off x="1633894" y="3222405"/>
            <a:ext cx="2976325" cy="2976325"/>
          </a:xfrm>
          <a:prstGeom prst="rect">
            <a:avLst/>
          </a:prstGeom>
        </p:spPr>
      </p:pic>
      <p:pic>
        <p:nvPicPr>
          <p:cNvPr id="7" name="Picture 6">
            <a:extLst>
              <a:ext uri="{FF2B5EF4-FFF2-40B4-BE49-F238E27FC236}">
                <a16:creationId xmlns:a16="http://schemas.microsoft.com/office/drawing/2014/main" id="{B57A84F6-53D6-47F7-B48E-95EA22DD04F6}"/>
              </a:ext>
            </a:extLst>
          </p:cNvPr>
          <p:cNvPicPr>
            <a:picLocks noChangeAspect="1"/>
          </p:cNvPicPr>
          <p:nvPr/>
        </p:nvPicPr>
        <p:blipFill>
          <a:blip r:embed="rId4"/>
          <a:stretch>
            <a:fillRect/>
          </a:stretch>
        </p:blipFill>
        <p:spPr>
          <a:xfrm>
            <a:off x="0" y="26045"/>
            <a:ext cx="1402202" cy="1316850"/>
          </a:xfrm>
          <a:prstGeom prst="rect">
            <a:avLst/>
          </a:prstGeom>
        </p:spPr>
      </p:pic>
      <p:sp>
        <p:nvSpPr>
          <p:cNvPr id="4" name="Slide Number Placeholder 3">
            <a:extLst>
              <a:ext uri="{FF2B5EF4-FFF2-40B4-BE49-F238E27FC236}">
                <a16:creationId xmlns:a16="http://schemas.microsoft.com/office/drawing/2014/main" id="{B0ACB976-D65E-4498-AAB9-4FC0C3EE87C7}"/>
              </a:ext>
            </a:extLst>
          </p:cNvPr>
          <p:cNvSpPr>
            <a:spLocks noGrp="1"/>
          </p:cNvSpPr>
          <p:nvPr>
            <p:ph type="sldNum" sz="quarter" idx="7"/>
          </p:nvPr>
        </p:nvSpPr>
        <p:spPr/>
        <p:txBody>
          <a:bodyPr/>
          <a:lstStyle/>
          <a:p>
            <a:fld id="{B6F15528-21DE-4FAA-801E-634DDDAF4B2B}" type="slidenum">
              <a:rPr lang="en-GB" smtClean="0"/>
              <a:t>6</a:t>
            </a:fld>
            <a:endParaRPr lang="en-GB"/>
          </a:p>
        </p:txBody>
      </p:sp>
    </p:spTree>
    <p:extLst>
      <p:ext uri="{BB962C8B-B14F-4D97-AF65-F5344CB8AC3E}">
        <p14:creationId xmlns:p14="http://schemas.microsoft.com/office/powerpoint/2010/main" val="2408553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10077831" y="532637"/>
            <a:ext cx="1090613" cy="250508"/>
            <a:chOff x="13437108" y="710183"/>
            <a:chExt cx="1454150" cy="334010"/>
          </a:xfrm>
        </p:grpSpPr>
        <p:sp>
          <p:nvSpPr>
            <p:cNvPr id="4" name="object 4"/>
            <p:cNvSpPr/>
            <p:nvPr/>
          </p:nvSpPr>
          <p:spPr>
            <a:xfrm>
              <a:off x="13437109" y="710183"/>
              <a:ext cx="795655" cy="334010"/>
            </a:xfrm>
            <a:custGeom>
              <a:avLst/>
              <a:gdLst/>
              <a:ahLst/>
              <a:cxnLst/>
              <a:rect l="l" t="t" r="r" b="b"/>
              <a:pathLst>
                <a:path w="795655" h="334009">
                  <a:moveTo>
                    <a:pt x="257429" y="232537"/>
                  </a:moveTo>
                  <a:lnTo>
                    <a:pt x="250482" y="195008"/>
                  </a:lnTo>
                  <a:lnTo>
                    <a:pt x="197789" y="148526"/>
                  </a:lnTo>
                  <a:lnTo>
                    <a:pt x="153924" y="133858"/>
                  </a:lnTo>
                  <a:lnTo>
                    <a:pt x="119519" y="123977"/>
                  </a:lnTo>
                  <a:lnTo>
                    <a:pt x="97853" y="115277"/>
                  </a:lnTo>
                  <a:lnTo>
                    <a:pt x="86550" y="105168"/>
                  </a:lnTo>
                  <a:lnTo>
                    <a:pt x="83312" y="91059"/>
                  </a:lnTo>
                  <a:lnTo>
                    <a:pt x="86118" y="80264"/>
                  </a:lnTo>
                  <a:lnTo>
                    <a:pt x="94386" y="71374"/>
                  </a:lnTo>
                  <a:lnTo>
                    <a:pt x="107848" y="65341"/>
                  </a:lnTo>
                  <a:lnTo>
                    <a:pt x="126238" y="63119"/>
                  </a:lnTo>
                  <a:lnTo>
                    <a:pt x="147040" y="65379"/>
                  </a:lnTo>
                  <a:lnTo>
                    <a:pt x="167894" y="71678"/>
                  </a:lnTo>
                  <a:lnTo>
                    <a:pt x="188734" y="81292"/>
                  </a:lnTo>
                  <a:lnTo>
                    <a:pt x="209550" y="93472"/>
                  </a:lnTo>
                  <a:lnTo>
                    <a:pt x="231178" y="63119"/>
                  </a:lnTo>
                  <a:lnTo>
                    <a:pt x="221373" y="23418"/>
                  </a:lnTo>
                  <a:lnTo>
                    <a:pt x="160756" y="2768"/>
                  </a:lnTo>
                  <a:lnTo>
                    <a:pt x="126238" y="0"/>
                  </a:lnTo>
                  <a:lnTo>
                    <a:pt x="80772" y="6832"/>
                  </a:lnTo>
                  <a:lnTo>
                    <a:pt x="44780" y="26212"/>
                  </a:lnTo>
                  <a:lnTo>
                    <a:pt x="21094" y="56527"/>
                  </a:lnTo>
                  <a:lnTo>
                    <a:pt x="12573" y="96139"/>
                  </a:lnTo>
                  <a:lnTo>
                    <a:pt x="12573" y="98552"/>
                  </a:lnTo>
                  <a:lnTo>
                    <a:pt x="20294" y="138099"/>
                  </a:lnTo>
                  <a:lnTo>
                    <a:pt x="42240" y="164884"/>
                  </a:lnTo>
                  <a:lnTo>
                    <a:pt x="76479" y="183134"/>
                  </a:lnTo>
                  <a:lnTo>
                    <a:pt x="153758" y="207327"/>
                  </a:lnTo>
                  <a:lnTo>
                    <a:pt x="173837" y="216408"/>
                  </a:lnTo>
                  <a:lnTo>
                    <a:pt x="183997" y="225971"/>
                  </a:lnTo>
                  <a:lnTo>
                    <a:pt x="186817" y="237617"/>
                  </a:lnTo>
                  <a:lnTo>
                    <a:pt x="186817" y="240030"/>
                  </a:lnTo>
                  <a:lnTo>
                    <a:pt x="183578" y="252298"/>
                  </a:lnTo>
                  <a:lnTo>
                    <a:pt x="174193" y="261937"/>
                  </a:lnTo>
                  <a:lnTo>
                    <a:pt x="159105" y="268249"/>
                  </a:lnTo>
                  <a:lnTo>
                    <a:pt x="138811" y="270510"/>
                  </a:lnTo>
                  <a:lnTo>
                    <a:pt x="113182" y="267741"/>
                  </a:lnTo>
                  <a:lnTo>
                    <a:pt x="88950" y="259740"/>
                  </a:lnTo>
                  <a:lnTo>
                    <a:pt x="65684" y="246989"/>
                  </a:lnTo>
                  <a:lnTo>
                    <a:pt x="42926" y="229997"/>
                  </a:lnTo>
                  <a:lnTo>
                    <a:pt x="0" y="280543"/>
                  </a:lnTo>
                  <a:lnTo>
                    <a:pt x="31635" y="303796"/>
                  </a:lnTo>
                  <a:lnTo>
                    <a:pt x="65633" y="320382"/>
                  </a:lnTo>
                  <a:lnTo>
                    <a:pt x="101523" y="330327"/>
                  </a:lnTo>
                  <a:lnTo>
                    <a:pt x="138811" y="333629"/>
                  </a:lnTo>
                  <a:lnTo>
                    <a:pt x="186105" y="326720"/>
                  </a:lnTo>
                  <a:lnTo>
                    <a:pt x="223685" y="306755"/>
                  </a:lnTo>
                  <a:lnTo>
                    <a:pt x="248475" y="274967"/>
                  </a:lnTo>
                  <a:lnTo>
                    <a:pt x="249415" y="270510"/>
                  </a:lnTo>
                  <a:lnTo>
                    <a:pt x="257429" y="232537"/>
                  </a:lnTo>
                  <a:close/>
                </a:path>
                <a:path w="795655" h="334009">
                  <a:moveTo>
                    <a:pt x="513461" y="115189"/>
                  </a:moveTo>
                  <a:lnTo>
                    <a:pt x="494855" y="98209"/>
                  </a:lnTo>
                  <a:lnTo>
                    <a:pt x="472706" y="85458"/>
                  </a:lnTo>
                  <a:lnTo>
                    <a:pt x="446290" y="77457"/>
                  </a:lnTo>
                  <a:lnTo>
                    <a:pt x="414909" y="74676"/>
                  </a:lnTo>
                  <a:lnTo>
                    <a:pt x="362381" y="84899"/>
                  </a:lnTo>
                  <a:lnTo>
                    <a:pt x="320751" y="112712"/>
                  </a:lnTo>
                  <a:lnTo>
                    <a:pt x="293331" y="153873"/>
                  </a:lnTo>
                  <a:lnTo>
                    <a:pt x="283464" y="204089"/>
                  </a:lnTo>
                  <a:lnTo>
                    <a:pt x="293293" y="254342"/>
                  </a:lnTo>
                  <a:lnTo>
                    <a:pt x="320433" y="295529"/>
                  </a:lnTo>
                  <a:lnTo>
                    <a:pt x="361302" y="323392"/>
                  </a:lnTo>
                  <a:lnTo>
                    <a:pt x="412369" y="333629"/>
                  </a:lnTo>
                  <a:lnTo>
                    <a:pt x="446341" y="330428"/>
                  </a:lnTo>
                  <a:lnTo>
                    <a:pt x="473392" y="321271"/>
                  </a:lnTo>
                  <a:lnTo>
                    <a:pt x="495198" y="306895"/>
                  </a:lnTo>
                  <a:lnTo>
                    <a:pt x="513461" y="288036"/>
                  </a:lnTo>
                  <a:lnTo>
                    <a:pt x="498182" y="272669"/>
                  </a:lnTo>
                  <a:lnTo>
                    <a:pt x="473075" y="247396"/>
                  </a:lnTo>
                  <a:lnTo>
                    <a:pt x="460070" y="257721"/>
                  </a:lnTo>
                  <a:lnTo>
                    <a:pt x="447116" y="265709"/>
                  </a:lnTo>
                  <a:lnTo>
                    <a:pt x="433222" y="270852"/>
                  </a:lnTo>
                  <a:lnTo>
                    <a:pt x="417449" y="272669"/>
                  </a:lnTo>
                  <a:lnTo>
                    <a:pt x="390537" y="267322"/>
                  </a:lnTo>
                  <a:lnTo>
                    <a:pt x="370738" y="252666"/>
                  </a:lnTo>
                  <a:lnTo>
                    <a:pt x="358508" y="230886"/>
                  </a:lnTo>
                  <a:lnTo>
                    <a:pt x="354330" y="204089"/>
                  </a:lnTo>
                  <a:lnTo>
                    <a:pt x="358800" y="177330"/>
                  </a:lnTo>
                  <a:lnTo>
                    <a:pt x="371322" y="155587"/>
                  </a:lnTo>
                  <a:lnTo>
                    <a:pt x="390486" y="140982"/>
                  </a:lnTo>
                  <a:lnTo>
                    <a:pt x="414909" y="135636"/>
                  </a:lnTo>
                  <a:lnTo>
                    <a:pt x="431038" y="137490"/>
                  </a:lnTo>
                  <a:lnTo>
                    <a:pt x="445528" y="142887"/>
                  </a:lnTo>
                  <a:lnTo>
                    <a:pt x="458609" y="151612"/>
                  </a:lnTo>
                  <a:lnTo>
                    <a:pt x="470535" y="163449"/>
                  </a:lnTo>
                  <a:lnTo>
                    <a:pt x="495261" y="135636"/>
                  </a:lnTo>
                  <a:lnTo>
                    <a:pt x="513461" y="115189"/>
                  </a:lnTo>
                  <a:close/>
                </a:path>
                <a:path w="795655" h="334009">
                  <a:moveTo>
                    <a:pt x="795401" y="204089"/>
                  </a:moveTo>
                  <a:lnTo>
                    <a:pt x="789025" y="162356"/>
                  </a:lnTo>
                  <a:lnTo>
                    <a:pt x="775474" y="135636"/>
                  </a:lnTo>
                  <a:lnTo>
                    <a:pt x="770953" y="126720"/>
                  </a:lnTo>
                  <a:lnTo>
                    <a:pt x="742721" y="99021"/>
                  </a:lnTo>
                  <a:lnTo>
                    <a:pt x="727583" y="91643"/>
                  </a:lnTo>
                  <a:lnTo>
                    <a:pt x="727583" y="204089"/>
                  </a:lnTo>
                  <a:lnTo>
                    <a:pt x="722998" y="230886"/>
                  </a:lnTo>
                  <a:lnTo>
                    <a:pt x="709904" y="252666"/>
                  </a:lnTo>
                  <a:lnTo>
                    <a:pt x="689267" y="267322"/>
                  </a:lnTo>
                  <a:lnTo>
                    <a:pt x="662051" y="272669"/>
                  </a:lnTo>
                  <a:lnTo>
                    <a:pt x="635990" y="266954"/>
                  </a:lnTo>
                  <a:lnTo>
                    <a:pt x="615315" y="251714"/>
                  </a:lnTo>
                  <a:lnTo>
                    <a:pt x="601675" y="229806"/>
                  </a:lnTo>
                  <a:lnTo>
                    <a:pt x="596773" y="204089"/>
                  </a:lnTo>
                  <a:lnTo>
                    <a:pt x="601306" y="177330"/>
                  </a:lnTo>
                  <a:lnTo>
                    <a:pt x="614311" y="155587"/>
                  </a:lnTo>
                  <a:lnTo>
                    <a:pt x="634860" y="140982"/>
                  </a:lnTo>
                  <a:lnTo>
                    <a:pt x="662051" y="135636"/>
                  </a:lnTo>
                  <a:lnTo>
                    <a:pt x="688251" y="141338"/>
                  </a:lnTo>
                  <a:lnTo>
                    <a:pt x="709002" y="156527"/>
                  </a:lnTo>
                  <a:lnTo>
                    <a:pt x="722655" y="178396"/>
                  </a:lnTo>
                  <a:lnTo>
                    <a:pt x="727583" y="204089"/>
                  </a:lnTo>
                  <a:lnTo>
                    <a:pt x="727583" y="91643"/>
                  </a:lnTo>
                  <a:lnTo>
                    <a:pt x="705904" y="81064"/>
                  </a:lnTo>
                  <a:lnTo>
                    <a:pt x="662051" y="74676"/>
                  </a:lnTo>
                  <a:lnTo>
                    <a:pt x="619226" y="81318"/>
                  </a:lnTo>
                  <a:lnTo>
                    <a:pt x="582561" y="99758"/>
                  </a:lnTo>
                  <a:lnTo>
                    <a:pt x="553986" y="127812"/>
                  </a:lnTo>
                  <a:lnTo>
                    <a:pt x="535432" y="163322"/>
                  </a:lnTo>
                  <a:lnTo>
                    <a:pt x="528828" y="204089"/>
                  </a:lnTo>
                  <a:lnTo>
                    <a:pt x="535203" y="245846"/>
                  </a:lnTo>
                  <a:lnTo>
                    <a:pt x="553300" y="281508"/>
                  </a:lnTo>
                  <a:lnTo>
                    <a:pt x="581520" y="309245"/>
                  </a:lnTo>
                  <a:lnTo>
                    <a:pt x="618299" y="327228"/>
                  </a:lnTo>
                  <a:lnTo>
                    <a:pt x="662051" y="333629"/>
                  </a:lnTo>
                  <a:lnTo>
                    <a:pt x="704926" y="326986"/>
                  </a:lnTo>
                  <a:lnTo>
                    <a:pt x="741629" y="308521"/>
                  </a:lnTo>
                  <a:lnTo>
                    <a:pt x="770216" y="280416"/>
                  </a:lnTo>
                  <a:lnTo>
                    <a:pt x="774255" y="272669"/>
                  </a:lnTo>
                  <a:lnTo>
                    <a:pt x="788784" y="244881"/>
                  </a:lnTo>
                  <a:lnTo>
                    <a:pt x="795401" y="204089"/>
                  </a:lnTo>
                  <a:close/>
                </a:path>
              </a:pathLst>
            </a:custGeom>
            <a:solidFill>
              <a:srgbClr val="FFFFFF"/>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sp>
          <p:nvSpPr>
            <p:cNvPr id="5" name="object 5"/>
            <p:cNvSpPr/>
            <p:nvPr/>
          </p:nvSpPr>
          <p:spPr>
            <a:xfrm>
              <a:off x="14261592" y="790955"/>
              <a:ext cx="226948" cy="252857"/>
            </a:xfrm>
            <a:prstGeom prst="rect">
              <a:avLst/>
            </a:prstGeom>
            <a:blipFill>
              <a:blip r:embed="rId2" cstate="print"/>
              <a:stretch>
                <a:fillRect/>
              </a:stretch>
            </a:blip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sp>
          <p:nvSpPr>
            <p:cNvPr id="6" name="object 6"/>
            <p:cNvSpPr/>
            <p:nvPr/>
          </p:nvSpPr>
          <p:spPr>
            <a:xfrm>
              <a:off x="14529817" y="726947"/>
              <a:ext cx="361315" cy="316865"/>
            </a:xfrm>
            <a:custGeom>
              <a:avLst/>
              <a:gdLst/>
              <a:ahLst/>
              <a:cxnLst/>
              <a:rect l="l" t="t" r="r" b="b"/>
              <a:pathLst>
                <a:path w="361315" h="316865">
                  <a:moveTo>
                    <a:pt x="127889" y="63246"/>
                  </a:moveTo>
                  <a:lnTo>
                    <a:pt x="70231" y="63246"/>
                  </a:lnTo>
                  <a:lnTo>
                    <a:pt x="70231" y="0"/>
                  </a:lnTo>
                  <a:lnTo>
                    <a:pt x="0" y="0"/>
                  </a:lnTo>
                  <a:lnTo>
                    <a:pt x="0" y="240411"/>
                  </a:lnTo>
                  <a:lnTo>
                    <a:pt x="5003" y="276428"/>
                  </a:lnTo>
                  <a:lnTo>
                    <a:pt x="19431" y="298932"/>
                  </a:lnTo>
                  <a:lnTo>
                    <a:pt x="42316" y="310527"/>
                  </a:lnTo>
                  <a:lnTo>
                    <a:pt x="72771" y="313817"/>
                  </a:lnTo>
                  <a:lnTo>
                    <a:pt x="88696" y="312915"/>
                  </a:lnTo>
                  <a:lnTo>
                    <a:pt x="102768" y="310349"/>
                  </a:lnTo>
                  <a:lnTo>
                    <a:pt x="114985" y="306374"/>
                  </a:lnTo>
                  <a:lnTo>
                    <a:pt x="125349" y="301244"/>
                  </a:lnTo>
                  <a:lnTo>
                    <a:pt x="125349" y="242951"/>
                  </a:lnTo>
                  <a:lnTo>
                    <a:pt x="117779" y="247764"/>
                  </a:lnTo>
                  <a:lnTo>
                    <a:pt x="109982" y="250888"/>
                  </a:lnTo>
                  <a:lnTo>
                    <a:pt x="101701" y="252603"/>
                  </a:lnTo>
                  <a:lnTo>
                    <a:pt x="92710" y="253111"/>
                  </a:lnTo>
                  <a:lnTo>
                    <a:pt x="82867" y="251650"/>
                  </a:lnTo>
                  <a:lnTo>
                    <a:pt x="75844" y="247078"/>
                  </a:lnTo>
                  <a:lnTo>
                    <a:pt x="71628" y="239191"/>
                  </a:lnTo>
                  <a:lnTo>
                    <a:pt x="70231" y="227711"/>
                  </a:lnTo>
                  <a:lnTo>
                    <a:pt x="70231" y="123952"/>
                  </a:lnTo>
                  <a:lnTo>
                    <a:pt x="127889" y="123952"/>
                  </a:lnTo>
                  <a:lnTo>
                    <a:pt x="127889" y="63246"/>
                  </a:lnTo>
                  <a:close/>
                </a:path>
                <a:path w="361315" h="316865">
                  <a:moveTo>
                    <a:pt x="361061" y="235585"/>
                  </a:moveTo>
                  <a:lnTo>
                    <a:pt x="354164" y="206222"/>
                  </a:lnTo>
                  <a:lnTo>
                    <a:pt x="336359" y="185420"/>
                  </a:lnTo>
                  <a:lnTo>
                    <a:pt x="311873" y="171297"/>
                  </a:lnTo>
                  <a:lnTo>
                    <a:pt x="284988" y="161925"/>
                  </a:lnTo>
                  <a:lnTo>
                    <a:pt x="265353" y="154673"/>
                  </a:lnTo>
                  <a:lnTo>
                    <a:pt x="249275" y="147650"/>
                  </a:lnTo>
                  <a:lnTo>
                    <a:pt x="238417" y="140144"/>
                  </a:lnTo>
                  <a:lnTo>
                    <a:pt x="234442" y="131445"/>
                  </a:lnTo>
                  <a:lnTo>
                    <a:pt x="234442" y="128905"/>
                  </a:lnTo>
                  <a:lnTo>
                    <a:pt x="236258" y="123317"/>
                  </a:lnTo>
                  <a:lnTo>
                    <a:pt x="241401" y="118427"/>
                  </a:lnTo>
                  <a:lnTo>
                    <a:pt x="249389" y="114985"/>
                  </a:lnTo>
                  <a:lnTo>
                    <a:pt x="259715" y="113665"/>
                  </a:lnTo>
                  <a:lnTo>
                    <a:pt x="275399" y="115100"/>
                  </a:lnTo>
                  <a:lnTo>
                    <a:pt x="292011" y="119380"/>
                  </a:lnTo>
                  <a:lnTo>
                    <a:pt x="309549" y="126530"/>
                  </a:lnTo>
                  <a:lnTo>
                    <a:pt x="328041" y="136525"/>
                  </a:lnTo>
                  <a:lnTo>
                    <a:pt x="341274" y="113665"/>
                  </a:lnTo>
                  <a:lnTo>
                    <a:pt x="333832" y="75006"/>
                  </a:lnTo>
                  <a:lnTo>
                    <a:pt x="285826" y="59817"/>
                  </a:lnTo>
                  <a:lnTo>
                    <a:pt x="262255" y="57912"/>
                  </a:lnTo>
                  <a:lnTo>
                    <a:pt x="226618" y="63055"/>
                  </a:lnTo>
                  <a:lnTo>
                    <a:pt x="197650" y="78168"/>
                  </a:lnTo>
                  <a:lnTo>
                    <a:pt x="178181" y="102819"/>
                  </a:lnTo>
                  <a:lnTo>
                    <a:pt x="171069" y="136525"/>
                  </a:lnTo>
                  <a:lnTo>
                    <a:pt x="171069" y="139192"/>
                  </a:lnTo>
                  <a:lnTo>
                    <a:pt x="177914" y="169583"/>
                  </a:lnTo>
                  <a:lnTo>
                    <a:pt x="195453" y="190246"/>
                  </a:lnTo>
                  <a:lnTo>
                    <a:pt x="219176" y="203784"/>
                  </a:lnTo>
                  <a:lnTo>
                    <a:pt x="264629" y="219633"/>
                  </a:lnTo>
                  <a:lnTo>
                    <a:pt x="281571" y="226072"/>
                  </a:lnTo>
                  <a:lnTo>
                    <a:pt x="293293" y="233451"/>
                  </a:lnTo>
                  <a:lnTo>
                    <a:pt x="297688" y="243205"/>
                  </a:lnTo>
                  <a:lnTo>
                    <a:pt x="295795" y="250278"/>
                  </a:lnTo>
                  <a:lnTo>
                    <a:pt x="290131" y="255917"/>
                  </a:lnTo>
                  <a:lnTo>
                    <a:pt x="280644" y="259638"/>
                  </a:lnTo>
                  <a:lnTo>
                    <a:pt x="267335" y="260985"/>
                  </a:lnTo>
                  <a:lnTo>
                    <a:pt x="249389" y="259143"/>
                  </a:lnTo>
                  <a:lnTo>
                    <a:pt x="229997" y="253733"/>
                  </a:lnTo>
                  <a:lnTo>
                    <a:pt x="209638" y="244970"/>
                  </a:lnTo>
                  <a:lnTo>
                    <a:pt x="188849" y="233045"/>
                  </a:lnTo>
                  <a:lnTo>
                    <a:pt x="158496" y="278765"/>
                  </a:lnTo>
                  <a:lnTo>
                    <a:pt x="183997" y="295440"/>
                  </a:lnTo>
                  <a:lnTo>
                    <a:pt x="210693" y="307340"/>
                  </a:lnTo>
                  <a:lnTo>
                    <a:pt x="237858" y="314490"/>
                  </a:lnTo>
                  <a:lnTo>
                    <a:pt x="264795" y="316865"/>
                  </a:lnTo>
                  <a:lnTo>
                    <a:pt x="302285" y="312051"/>
                  </a:lnTo>
                  <a:lnTo>
                    <a:pt x="332879" y="297230"/>
                  </a:lnTo>
                  <a:lnTo>
                    <a:pt x="353491" y="271919"/>
                  </a:lnTo>
                  <a:lnTo>
                    <a:pt x="355765" y="260985"/>
                  </a:lnTo>
                  <a:lnTo>
                    <a:pt x="361061" y="235585"/>
                  </a:lnTo>
                  <a:close/>
                </a:path>
              </a:pathLst>
            </a:custGeom>
            <a:solidFill>
              <a:srgbClr val="FFFFFF"/>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grpSp>
      <p:sp>
        <p:nvSpPr>
          <p:cNvPr id="7" name="object 7"/>
          <p:cNvSpPr/>
          <p:nvPr/>
        </p:nvSpPr>
        <p:spPr>
          <a:xfrm>
            <a:off x="11481435" y="723518"/>
            <a:ext cx="149637" cy="129063"/>
          </a:xfrm>
          <a:prstGeom prst="rect">
            <a:avLst/>
          </a:prstGeom>
          <a:blipFill>
            <a:blip r:embed="rId3" cstate="print"/>
            <a:stretch>
              <a:fillRect/>
            </a:stretch>
          </a:blip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sz="1013"/>
          </a:p>
        </p:txBody>
      </p:sp>
      <p:sp>
        <p:nvSpPr>
          <p:cNvPr id="9" name="object 9"/>
          <p:cNvSpPr txBox="1"/>
          <p:nvPr/>
        </p:nvSpPr>
        <p:spPr>
          <a:xfrm>
            <a:off x="10103739" y="818674"/>
            <a:ext cx="988219" cy="171201"/>
          </a:xfrm>
          <a:prstGeom prst="rect">
            <a:avLst/>
          </a:prstGeom>
        </p:spPr>
        <p:txBody>
          <a:bodyPr vert="horz" wrap="square" lIns="0" tIns="9525"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9525">
              <a:lnSpc>
                <a:spcPct val="100000"/>
              </a:lnSpc>
              <a:spcBef>
                <a:spcPts val="75"/>
              </a:spcBef>
            </a:pPr>
            <a:r>
              <a:rPr sz="1050" b="1" spc="-11" dirty="0">
                <a:solidFill>
                  <a:srgbClr val="FFFFFF"/>
                </a:solidFill>
                <a:latin typeface="Arial"/>
                <a:cs typeface="Arial"/>
              </a:rPr>
              <a:t>London</a:t>
            </a:r>
            <a:r>
              <a:rPr sz="1050" b="1" spc="-53" dirty="0">
                <a:solidFill>
                  <a:srgbClr val="FFFFFF"/>
                </a:solidFill>
                <a:latin typeface="Arial"/>
                <a:cs typeface="Arial"/>
              </a:rPr>
              <a:t> </a:t>
            </a:r>
            <a:r>
              <a:rPr sz="1050" b="1" spc="-4" dirty="0">
                <a:solidFill>
                  <a:srgbClr val="FFFFFF"/>
                </a:solidFill>
                <a:latin typeface="Arial"/>
                <a:cs typeface="Arial"/>
              </a:rPr>
              <a:t>Region</a:t>
            </a:r>
            <a:endParaRPr sz="1050">
              <a:latin typeface="Arial"/>
              <a:cs typeface="Arial"/>
            </a:endParaRPr>
          </a:p>
        </p:txBody>
      </p:sp>
      <p:sp>
        <p:nvSpPr>
          <p:cNvPr id="10" name="object 10"/>
          <p:cNvSpPr txBox="1"/>
          <p:nvPr/>
        </p:nvSpPr>
        <p:spPr>
          <a:xfrm>
            <a:off x="3295840" y="1829837"/>
            <a:ext cx="4539139" cy="1725665"/>
          </a:xfrm>
          <a:prstGeom prst="rect">
            <a:avLst/>
          </a:prstGeom>
        </p:spPr>
        <p:txBody>
          <a:bodyPr vert="horz" wrap="square" lIns="0" tIns="227648"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spcBef>
                <a:spcPct val="0"/>
              </a:spcBef>
            </a:pPr>
            <a:r>
              <a:rPr lang="en-US" sz="3600" b="1" spc="-49" dirty="0">
                <a:solidFill>
                  <a:srgbClr val="00B8A3"/>
                </a:solidFill>
                <a:latin typeface="Arial"/>
                <a:cs typeface="Arial"/>
              </a:rPr>
              <a:t>Emotional Intelligence and Resilience   </a:t>
            </a:r>
          </a:p>
        </p:txBody>
      </p:sp>
      <p:pic>
        <p:nvPicPr>
          <p:cNvPr id="11" name="Picture 10">
            <a:extLst>
              <a:ext uri="{FF2B5EF4-FFF2-40B4-BE49-F238E27FC236}">
                <a16:creationId xmlns:a16="http://schemas.microsoft.com/office/drawing/2014/main" id="{736BA290-6789-4FEF-BBAB-415A2026DCF3}"/>
              </a:ext>
            </a:extLst>
          </p:cNvPr>
          <p:cNvPicPr>
            <a:picLocks noChangeAspect="1"/>
          </p:cNvPicPr>
          <p:nvPr/>
        </p:nvPicPr>
        <p:blipFill>
          <a:blip r:embed="rId4"/>
          <a:stretch>
            <a:fillRect/>
          </a:stretch>
        </p:blipFill>
        <p:spPr>
          <a:xfrm>
            <a:off x="0" y="26045"/>
            <a:ext cx="1402202" cy="1316850"/>
          </a:xfrm>
          <a:prstGeom prst="rect">
            <a:avLst/>
          </a:prstGeom>
        </p:spPr>
      </p:pic>
      <p:sp>
        <p:nvSpPr>
          <p:cNvPr id="12" name="Slide Number Placeholder 11">
            <a:extLst>
              <a:ext uri="{FF2B5EF4-FFF2-40B4-BE49-F238E27FC236}">
                <a16:creationId xmlns:a16="http://schemas.microsoft.com/office/drawing/2014/main" id="{7C17DDF9-A245-40FE-A889-A571748DF10F}"/>
              </a:ext>
            </a:extLst>
          </p:cNvPr>
          <p:cNvSpPr>
            <a:spLocks noGrp="1"/>
          </p:cNvSpPr>
          <p:nvPr>
            <p:ph type="sldNum" sz="quarter" idx="12"/>
          </p:nvPr>
        </p:nvSpPr>
        <p:spPr/>
        <p:txBody>
          <a:bodyPr/>
          <a:lstStyle/>
          <a:p>
            <a:fld id="{FE29B0A7-4FFA-4AFA-9EDE-DCB5F051EC7D}" type="slidenum">
              <a:rPr lang="en-US" smtClean="0"/>
              <a:t>7</a:t>
            </a:fld>
            <a:endParaRPr lang="en-US"/>
          </a:p>
        </p:txBody>
      </p:sp>
    </p:spTree>
    <p:extLst>
      <p:ext uri="{BB962C8B-B14F-4D97-AF65-F5344CB8AC3E}">
        <p14:creationId xmlns:p14="http://schemas.microsoft.com/office/powerpoint/2010/main" val="1918812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486D6-98BD-4A41-A3AA-A08E7E036D4B}"/>
              </a:ext>
            </a:extLst>
          </p:cNvPr>
          <p:cNvSpPr>
            <a:spLocks noGrp="1"/>
          </p:cNvSpPr>
          <p:nvPr>
            <p:ph type="title"/>
          </p:nvPr>
        </p:nvSpPr>
        <p:spPr>
          <a:xfrm>
            <a:off x="1597172" y="396077"/>
            <a:ext cx="7868603" cy="553998"/>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9525">
              <a:spcBef>
                <a:spcPts val="75"/>
              </a:spcBef>
            </a:pPr>
            <a:r>
              <a:rPr lang="en-GB" sz="3600" b="1" spc="-49" dirty="0">
                <a:solidFill>
                  <a:srgbClr val="00B8A3"/>
                </a:solidFill>
                <a:latin typeface="Arial"/>
                <a:cs typeface="Arial"/>
              </a:rPr>
              <a:t>Emotional Intelligence</a:t>
            </a:r>
          </a:p>
        </p:txBody>
      </p:sp>
      <p:pic>
        <p:nvPicPr>
          <p:cNvPr id="5" name="Content Placeholder 4">
            <a:extLst>
              <a:ext uri="{FF2B5EF4-FFF2-40B4-BE49-F238E27FC236}">
                <a16:creationId xmlns:a16="http://schemas.microsoft.com/office/drawing/2014/main" id="{A8496E74-ACB2-49A1-89A5-7171B4B83629}"/>
              </a:ext>
            </a:extLst>
          </p:cNvPr>
          <p:cNvPicPr>
            <a:picLocks noGrp="1" noChangeAspect="1"/>
          </p:cNvPicPr>
          <p:nvPr>
            <p:ph sz="half" idx="2"/>
          </p:nvPr>
        </p:nvPicPr>
        <p:blipFill>
          <a:blip r:embed="rId3"/>
          <a:stretch>
            <a:fillRect/>
          </a:stretch>
        </p:blipFill>
        <p:spPr>
          <a:xfrm>
            <a:off x="323850" y="1485900"/>
            <a:ext cx="5305425" cy="4422025"/>
          </a:xfrm>
          <a:prstGeom prst="rect">
            <a:avLst/>
          </a:prstGeom>
        </p:spPr>
      </p:pic>
      <p:sp>
        <p:nvSpPr>
          <p:cNvPr id="4" name="Content Placeholder 3">
            <a:extLst>
              <a:ext uri="{FF2B5EF4-FFF2-40B4-BE49-F238E27FC236}">
                <a16:creationId xmlns:a16="http://schemas.microsoft.com/office/drawing/2014/main" id="{BF0104B5-55C0-41CF-80ED-2349D89F7B3E}"/>
              </a:ext>
            </a:extLst>
          </p:cNvPr>
          <p:cNvSpPr>
            <a:spLocks noGrp="1"/>
          </p:cNvSpPr>
          <p:nvPr>
            <p:ph sz="half" idx="3"/>
          </p:nvPr>
        </p:nvSpPr>
        <p:spPr>
          <a:xfrm>
            <a:off x="6221042" y="1116718"/>
            <a:ext cx="5305592" cy="5160387"/>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000" b="1" dirty="0">
                <a:latin typeface="+mj-lt"/>
                <a:cs typeface="Arial" panose="020B0604020202020204" pitchFamily="34" charset="0"/>
              </a:rPr>
              <a:t>Self-Awareness </a:t>
            </a:r>
            <a:r>
              <a:rPr lang="en-US" sz="1000" dirty="0">
                <a:latin typeface="+mj-lt"/>
                <a:cs typeface="Arial" panose="020B0604020202020204" pitchFamily="34" charset="0"/>
              </a:rPr>
              <a:t>– People with high emotional intelligence are usually very self-aware . They understand their emotions, and because of this, they don't let their feelings rule them. They're confident – because they trust their intuition and don't let their emotions get out of control.</a:t>
            </a:r>
          </a:p>
          <a:p>
            <a:endParaRPr lang="en-US" sz="1000" dirty="0">
              <a:latin typeface="+mj-lt"/>
              <a:cs typeface="Arial" panose="020B0604020202020204" pitchFamily="34" charset="0"/>
            </a:endParaRPr>
          </a:p>
          <a:p>
            <a:r>
              <a:rPr lang="en-US" sz="1000" dirty="0">
                <a:latin typeface="+mj-lt"/>
                <a:cs typeface="Arial" panose="020B0604020202020204" pitchFamily="34" charset="0"/>
              </a:rPr>
              <a:t>They're also willing to take an honest look at themselves. They know their strengths and weaknesses, and they work on these areas so they can perform better. Many people believe that this self-awareness is the most important part of emotional intelligence.</a:t>
            </a:r>
          </a:p>
          <a:p>
            <a:endParaRPr lang="en-US" sz="1000" dirty="0">
              <a:latin typeface="+mj-lt"/>
              <a:cs typeface="Arial" panose="020B0604020202020204" pitchFamily="34" charset="0"/>
            </a:endParaRPr>
          </a:p>
          <a:p>
            <a:r>
              <a:rPr lang="en-US" sz="1000" b="1" dirty="0">
                <a:latin typeface="+mj-lt"/>
                <a:cs typeface="Arial" panose="020B0604020202020204" pitchFamily="34" charset="0"/>
              </a:rPr>
              <a:t>Self-Regulation</a:t>
            </a:r>
            <a:r>
              <a:rPr lang="en-US" sz="1000" dirty="0">
                <a:latin typeface="+mj-lt"/>
                <a:cs typeface="Arial" panose="020B0604020202020204" pitchFamily="34" charset="0"/>
              </a:rPr>
              <a:t> – This is the ability to control emotions  and impulses. People who self-regulate typically don't allow themselves to become too angry or jealous, and they don't make impulsive, careless decisions. They think before they act. Characteristics of self-regulation are thoughtfulness, comfort with change, integrity , and the ability to say no.</a:t>
            </a:r>
          </a:p>
          <a:p>
            <a:endParaRPr lang="en-US" sz="1000" dirty="0">
              <a:latin typeface="+mj-lt"/>
              <a:cs typeface="Arial" panose="020B0604020202020204" pitchFamily="34" charset="0"/>
            </a:endParaRPr>
          </a:p>
          <a:p>
            <a:r>
              <a:rPr lang="en-US" sz="1000" b="1" dirty="0">
                <a:latin typeface="+mj-lt"/>
                <a:cs typeface="Arial" panose="020B0604020202020204" pitchFamily="34" charset="0"/>
              </a:rPr>
              <a:t>Motivation</a:t>
            </a:r>
            <a:r>
              <a:rPr lang="en-US" sz="1000" dirty="0">
                <a:latin typeface="+mj-lt"/>
                <a:cs typeface="Arial" panose="020B0604020202020204" pitchFamily="34" charset="0"/>
              </a:rPr>
              <a:t> – People with a high degree of emotional intelligence are usually motivated . They're willing to defer immediate results for long-term success. They're highly productive, love a challenge, and are very effective in whatever they do.</a:t>
            </a:r>
          </a:p>
          <a:p>
            <a:endParaRPr lang="en-US" sz="1000" dirty="0">
              <a:latin typeface="+mj-lt"/>
              <a:cs typeface="Arial" panose="020B0604020202020204" pitchFamily="34" charset="0"/>
            </a:endParaRPr>
          </a:p>
          <a:p>
            <a:r>
              <a:rPr lang="en-US" sz="1000" b="1" dirty="0">
                <a:latin typeface="+mj-lt"/>
                <a:cs typeface="Arial" panose="020B0604020202020204" pitchFamily="34" charset="0"/>
              </a:rPr>
              <a:t>Empathy</a:t>
            </a:r>
            <a:r>
              <a:rPr lang="en-US" sz="1000" dirty="0">
                <a:latin typeface="+mj-lt"/>
                <a:cs typeface="Arial" panose="020B0604020202020204" pitchFamily="34" charset="0"/>
              </a:rPr>
              <a:t> – This is perhaps the second-most important element of emotional intelligence. Empathy  is the ability to identify with and understand the wants, needs, and viewpoints of those around you. People with empathy are good at recognizing the feelings of others, even when those feelings may not be obvious. As a result, empathetic people are usually excellent at managing relationships , listening , and relating to others. They avoid stereotyping and judging too quickly, and they live their lives in a very open, honest way.</a:t>
            </a:r>
          </a:p>
          <a:p>
            <a:endParaRPr lang="en-US" sz="1000" b="1" dirty="0">
              <a:latin typeface="+mj-lt"/>
              <a:cs typeface="Arial" panose="020B0604020202020204" pitchFamily="34" charset="0"/>
            </a:endParaRPr>
          </a:p>
          <a:p>
            <a:r>
              <a:rPr lang="en-US" sz="1000" b="1" dirty="0">
                <a:latin typeface="+mj-lt"/>
                <a:cs typeface="Arial" panose="020B0604020202020204" pitchFamily="34" charset="0"/>
              </a:rPr>
              <a:t>Social Skills </a:t>
            </a:r>
            <a:r>
              <a:rPr lang="en-US" sz="1000" dirty="0">
                <a:latin typeface="+mj-lt"/>
                <a:cs typeface="Arial" panose="020B0604020202020204" pitchFamily="34" charset="0"/>
              </a:rPr>
              <a:t>– It's usually easy to talk to and like people with good social skills, another sign of high emotional intelligence. Those with strong social skills are typically team players. Rather than focus on their own success first, they help others develop and shine. They can manage disputes, are excellent communicators, and are masters at building and maintaining relationships.</a:t>
            </a:r>
            <a:endParaRPr lang="en-GB" sz="1000" dirty="0">
              <a:latin typeface="+mj-lt"/>
              <a:cs typeface="Arial" panose="020B0604020202020204" pitchFamily="34" charset="0"/>
            </a:endParaRPr>
          </a:p>
        </p:txBody>
      </p:sp>
      <p:sp>
        <p:nvSpPr>
          <p:cNvPr id="7" name="TextBox 6">
            <a:extLst>
              <a:ext uri="{FF2B5EF4-FFF2-40B4-BE49-F238E27FC236}">
                <a16:creationId xmlns:a16="http://schemas.microsoft.com/office/drawing/2014/main" id="{E3943082-99FC-4A1D-8CA8-95A9D488DA23}"/>
              </a:ext>
            </a:extLst>
          </p:cNvPr>
          <p:cNvSpPr txBox="1"/>
          <p:nvPr/>
        </p:nvSpPr>
        <p:spPr>
          <a:xfrm>
            <a:off x="323850" y="5874935"/>
            <a:ext cx="6093822" cy="24820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013" dirty="0">
                <a:hlinkClick r:id="rId4"/>
              </a:rPr>
              <a:t>https://www.verywellmind.com/how-emotionally-intelligent-are-you-2796099</a:t>
            </a:r>
            <a:r>
              <a:rPr lang="en-GB" sz="1013" dirty="0"/>
              <a:t> </a:t>
            </a:r>
          </a:p>
        </p:txBody>
      </p:sp>
      <p:pic>
        <p:nvPicPr>
          <p:cNvPr id="6" name="Picture 5">
            <a:extLst>
              <a:ext uri="{FF2B5EF4-FFF2-40B4-BE49-F238E27FC236}">
                <a16:creationId xmlns:a16="http://schemas.microsoft.com/office/drawing/2014/main" id="{B0215B8B-8290-4784-9899-6957C4F484A5}"/>
              </a:ext>
            </a:extLst>
          </p:cNvPr>
          <p:cNvPicPr>
            <a:picLocks noChangeAspect="1"/>
          </p:cNvPicPr>
          <p:nvPr/>
        </p:nvPicPr>
        <p:blipFill>
          <a:blip r:embed="rId5"/>
          <a:stretch>
            <a:fillRect/>
          </a:stretch>
        </p:blipFill>
        <p:spPr>
          <a:xfrm>
            <a:off x="0" y="26045"/>
            <a:ext cx="1402202" cy="1316850"/>
          </a:xfrm>
          <a:prstGeom prst="rect">
            <a:avLst/>
          </a:prstGeom>
        </p:spPr>
      </p:pic>
      <p:sp>
        <p:nvSpPr>
          <p:cNvPr id="3" name="Slide Number Placeholder 2">
            <a:extLst>
              <a:ext uri="{FF2B5EF4-FFF2-40B4-BE49-F238E27FC236}">
                <a16:creationId xmlns:a16="http://schemas.microsoft.com/office/drawing/2014/main" id="{51169735-8AA9-4B28-BDC9-C08A4E8961F6}"/>
              </a:ext>
            </a:extLst>
          </p:cNvPr>
          <p:cNvSpPr>
            <a:spLocks noGrp="1"/>
          </p:cNvSpPr>
          <p:nvPr>
            <p:ph type="sldNum" sz="quarter" idx="7"/>
          </p:nvPr>
        </p:nvSpPr>
        <p:spPr/>
        <p:txBody>
          <a:bodyPr/>
          <a:lstStyle/>
          <a:p>
            <a:fld id="{B6F15528-21DE-4FAA-801E-634DDDAF4B2B}" type="slidenum">
              <a:rPr lang="en-GB" smtClean="0"/>
              <a:t>8</a:t>
            </a:fld>
            <a:endParaRPr lang="en-GB"/>
          </a:p>
        </p:txBody>
      </p:sp>
    </p:spTree>
    <p:extLst>
      <p:ext uri="{BB962C8B-B14F-4D97-AF65-F5344CB8AC3E}">
        <p14:creationId xmlns:p14="http://schemas.microsoft.com/office/powerpoint/2010/main" val="2036272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5BA586-E4DE-4F0E-9DFE-722B2E63713F}"/>
              </a:ext>
            </a:extLst>
          </p:cNvPr>
          <p:cNvSpPr>
            <a:spLocks noGrp="1"/>
          </p:cNvSpPr>
          <p:nvPr>
            <p:ph sz="half" idx="2"/>
          </p:nvPr>
        </p:nvSpPr>
        <p:spPr>
          <a:xfrm>
            <a:off x="609838" y="1577340"/>
            <a:ext cx="5305592" cy="418473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000" dirty="0">
                <a:latin typeface="+mj-lt"/>
                <a:cs typeface="Arial" panose="020B0604020202020204" pitchFamily="34" charset="0"/>
              </a:rPr>
              <a:t>After a stressful situation what do you do??: </a:t>
            </a:r>
          </a:p>
          <a:p>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A) </a:t>
            </a:r>
          </a:p>
          <a:p>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B) </a:t>
            </a:r>
          </a:p>
          <a:p>
            <a:endParaRPr lang="en-GB" sz="9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E5D29973-A6E5-44BD-B557-1AB3893903F8}"/>
              </a:ext>
            </a:extLst>
          </p:cNvPr>
          <p:cNvSpPr>
            <a:spLocks noGrp="1"/>
          </p:cNvSpPr>
          <p:nvPr>
            <p:ph sz="half" idx="3"/>
          </p:nvPr>
        </p:nvSpPr>
        <p:spPr>
          <a:xfrm>
            <a:off x="6281332" y="1577340"/>
            <a:ext cx="5305592" cy="2908489"/>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dirty="0">
                <a:latin typeface="Arial" panose="020B0604020202020204" pitchFamily="34" charset="0"/>
                <a:cs typeface="Arial" panose="020B0604020202020204" pitchFamily="34" charset="0"/>
              </a:rPr>
              <a:t>C)</a:t>
            </a:r>
          </a:p>
          <a:p>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D)  </a:t>
            </a:r>
          </a:p>
          <a:p>
            <a:endParaRPr lang="en-GB" dirty="0"/>
          </a:p>
        </p:txBody>
      </p:sp>
      <p:sp>
        <p:nvSpPr>
          <p:cNvPr id="5" name="Title 1">
            <a:extLst>
              <a:ext uri="{FF2B5EF4-FFF2-40B4-BE49-F238E27FC236}">
                <a16:creationId xmlns:a16="http://schemas.microsoft.com/office/drawing/2014/main" id="{B37C9621-2E8B-4B7C-AFC2-405ED5651A51}"/>
              </a:ext>
            </a:extLst>
          </p:cNvPr>
          <p:cNvSpPr>
            <a:spLocks noGrp="1"/>
          </p:cNvSpPr>
          <p:nvPr>
            <p:ph type="title"/>
          </p:nvPr>
        </p:nvSpPr>
        <p:spPr>
          <a:xfrm>
            <a:off x="2076450" y="333375"/>
            <a:ext cx="7868841" cy="553998"/>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9525">
              <a:spcBef>
                <a:spcPts val="75"/>
              </a:spcBef>
            </a:pPr>
            <a:r>
              <a:rPr lang="en-GB" sz="3600" b="1" spc="-49" dirty="0">
                <a:solidFill>
                  <a:srgbClr val="00B8A3"/>
                </a:solidFill>
                <a:latin typeface="Arial"/>
                <a:cs typeface="Arial"/>
              </a:rPr>
              <a:t>Emotional Resilience </a:t>
            </a:r>
          </a:p>
        </p:txBody>
      </p:sp>
      <p:pic>
        <p:nvPicPr>
          <p:cNvPr id="6" name="Picture 5">
            <a:extLst>
              <a:ext uri="{FF2B5EF4-FFF2-40B4-BE49-F238E27FC236}">
                <a16:creationId xmlns:a16="http://schemas.microsoft.com/office/drawing/2014/main" id="{DCE4E862-70FF-461B-A1D6-489E3C1B1138}"/>
              </a:ext>
            </a:extLst>
          </p:cNvPr>
          <p:cNvPicPr>
            <a:picLocks noChangeAspect="1"/>
          </p:cNvPicPr>
          <p:nvPr/>
        </p:nvPicPr>
        <p:blipFill>
          <a:blip r:embed="rId3"/>
          <a:stretch>
            <a:fillRect/>
          </a:stretch>
        </p:blipFill>
        <p:spPr>
          <a:xfrm>
            <a:off x="952500" y="1785461"/>
            <a:ext cx="1485900" cy="1485900"/>
          </a:xfrm>
          <a:prstGeom prst="rect">
            <a:avLst/>
          </a:prstGeom>
        </p:spPr>
      </p:pic>
      <p:pic>
        <p:nvPicPr>
          <p:cNvPr id="7" name="Picture 6">
            <a:extLst>
              <a:ext uri="{FF2B5EF4-FFF2-40B4-BE49-F238E27FC236}">
                <a16:creationId xmlns:a16="http://schemas.microsoft.com/office/drawing/2014/main" id="{B8DBDC4C-AD41-45C1-82AA-92CC20DBFC4C}"/>
              </a:ext>
            </a:extLst>
          </p:cNvPr>
          <p:cNvPicPr>
            <a:picLocks noChangeAspect="1"/>
          </p:cNvPicPr>
          <p:nvPr/>
        </p:nvPicPr>
        <p:blipFill>
          <a:blip r:embed="rId4"/>
          <a:stretch>
            <a:fillRect/>
          </a:stretch>
        </p:blipFill>
        <p:spPr>
          <a:xfrm>
            <a:off x="952500" y="3462323"/>
            <a:ext cx="1949003" cy="1618536"/>
          </a:xfrm>
          <a:prstGeom prst="rect">
            <a:avLst/>
          </a:prstGeom>
        </p:spPr>
      </p:pic>
      <p:pic>
        <p:nvPicPr>
          <p:cNvPr id="8" name="Picture 7">
            <a:extLst>
              <a:ext uri="{FF2B5EF4-FFF2-40B4-BE49-F238E27FC236}">
                <a16:creationId xmlns:a16="http://schemas.microsoft.com/office/drawing/2014/main" id="{ECCD7335-E1A1-46DC-AF77-65D21A644A62}"/>
              </a:ext>
            </a:extLst>
          </p:cNvPr>
          <p:cNvPicPr>
            <a:picLocks noChangeAspect="1"/>
          </p:cNvPicPr>
          <p:nvPr/>
        </p:nvPicPr>
        <p:blipFill>
          <a:blip r:embed="rId5"/>
          <a:stretch>
            <a:fillRect/>
          </a:stretch>
        </p:blipFill>
        <p:spPr>
          <a:xfrm>
            <a:off x="6438900" y="1577340"/>
            <a:ext cx="2457450" cy="1638300"/>
          </a:xfrm>
          <a:prstGeom prst="rect">
            <a:avLst/>
          </a:prstGeom>
        </p:spPr>
      </p:pic>
      <p:pic>
        <p:nvPicPr>
          <p:cNvPr id="9" name="Picture 8">
            <a:extLst>
              <a:ext uri="{FF2B5EF4-FFF2-40B4-BE49-F238E27FC236}">
                <a16:creationId xmlns:a16="http://schemas.microsoft.com/office/drawing/2014/main" id="{E08B79C1-89BA-46A7-9D94-FE0D2B6F3EA8}"/>
              </a:ext>
            </a:extLst>
          </p:cNvPr>
          <p:cNvPicPr>
            <a:picLocks noChangeAspect="1"/>
          </p:cNvPicPr>
          <p:nvPr/>
        </p:nvPicPr>
        <p:blipFill>
          <a:blip r:embed="rId6"/>
          <a:stretch>
            <a:fillRect/>
          </a:stretch>
        </p:blipFill>
        <p:spPr>
          <a:xfrm>
            <a:off x="6553200" y="3429000"/>
            <a:ext cx="2457451" cy="1746796"/>
          </a:xfrm>
          <a:prstGeom prst="rect">
            <a:avLst/>
          </a:prstGeom>
        </p:spPr>
      </p:pic>
      <p:pic>
        <p:nvPicPr>
          <p:cNvPr id="10" name="Picture 9">
            <a:extLst>
              <a:ext uri="{FF2B5EF4-FFF2-40B4-BE49-F238E27FC236}">
                <a16:creationId xmlns:a16="http://schemas.microsoft.com/office/drawing/2014/main" id="{BF4F7697-14A2-427E-8F70-8D4E1E8494A1}"/>
              </a:ext>
            </a:extLst>
          </p:cNvPr>
          <p:cNvPicPr>
            <a:picLocks noChangeAspect="1"/>
          </p:cNvPicPr>
          <p:nvPr/>
        </p:nvPicPr>
        <p:blipFill>
          <a:blip r:embed="rId7"/>
          <a:stretch>
            <a:fillRect/>
          </a:stretch>
        </p:blipFill>
        <p:spPr>
          <a:xfrm>
            <a:off x="0" y="26045"/>
            <a:ext cx="1402202" cy="1316850"/>
          </a:xfrm>
          <a:prstGeom prst="rect">
            <a:avLst/>
          </a:prstGeom>
        </p:spPr>
      </p:pic>
      <p:sp>
        <p:nvSpPr>
          <p:cNvPr id="2" name="Slide Number Placeholder 1">
            <a:extLst>
              <a:ext uri="{FF2B5EF4-FFF2-40B4-BE49-F238E27FC236}">
                <a16:creationId xmlns:a16="http://schemas.microsoft.com/office/drawing/2014/main" id="{8F6035F8-C369-434A-A234-E464EA26D498}"/>
              </a:ext>
            </a:extLst>
          </p:cNvPr>
          <p:cNvSpPr>
            <a:spLocks noGrp="1"/>
          </p:cNvSpPr>
          <p:nvPr>
            <p:ph type="sldNum" sz="quarter" idx="7"/>
          </p:nvPr>
        </p:nvSpPr>
        <p:spPr/>
        <p:txBody>
          <a:bodyPr/>
          <a:lstStyle/>
          <a:p>
            <a:fld id="{B6F15528-21DE-4FAA-801E-634DDDAF4B2B}" type="slidenum">
              <a:rPr lang="en-GB" smtClean="0"/>
              <a:t>9</a:t>
            </a:fld>
            <a:endParaRPr lang="en-GB"/>
          </a:p>
        </p:txBody>
      </p:sp>
    </p:spTree>
    <p:extLst>
      <p:ext uri="{BB962C8B-B14F-4D97-AF65-F5344CB8AC3E}">
        <p14:creationId xmlns:p14="http://schemas.microsoft.com/office/powerpoint/2010/main" val="11604618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2FE667895A8442B4C26F28219EE14B" ma:contentTypeVersion="14" ma:contentTypeDescription="Create a new document." ma:contentTypeScope="" ma:versionID="7d080b12ff2f16ed6065d6ceb3b09274">
  <xsd:schema xmlns:xsd="http://www.w3.org/2001/XMLSchema" xmlns:xs="http://www.w3.org/2001/XMLSchema" xmlns:p="http://schemas.microsoft.com/office/2006/metadata/properties" xmlns:ns3="ef39d06b-697e-4312-bc1d-d964c89f643a" xmlns:ns4="dbfae56c-bbc2-4da7-b000-3db2a8d62c3d" targetNamespace="http://schemas.microsoft.com/office/2006/metadata/properties" ma:root="true" ma:fieldsID="9f6de3c6ca9dc3a69e13daa29bb7a2ff" ns3:_="" ns4:_="">
    <xsd:import namespace="ef39d06b-697e-4312-bc1d-d964c89f643a"/>
    <xsd:import namespace="dbfae56c-bbc2-4da7-b000-3db2a8d62c3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39d06b-697e-4312-bc1d-d964c89f643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bfae56c-bbc2-4da7-b000-3db2a8d62c3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62461D8-099D-41C8-BD8C-D929E57104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39d06b-697e-4312-bc1d-d964c89f643a"/>
    <ds:schemaRef ds:uri="dbfae56c-bbc2-4da7-b000-3db2a8d62c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9A44BC-A022-48B3-8869-33BEF673C8D1}">
  <ds:schemaRefs>
    <ds:schemaRef ds:uri="http://schemas.microsoft.com/sharepoint/v3/contenttype/forms"/>
  </ds:schemaRefs>
</ds:datastoreItem>
</file>

<file path=customXml/itemProps3.xml><?xml version="1.0" encoding="utf-8"?>
<ds:datastoreItem xmlns:ds="http://schemas.openxmlformats.org/officeDocument/2006/customXml" ds:itemID="{4A6EC4C0-0195-4947-9C02-B5817D4C40FE}">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777</TotalTime>
  <Words>6343</Words>
  <Application>Microsoft Office PowerPoint</Application>
  <PresentationFormat>Widescreen</PresentationFormat>
  <Paragraphs>468</Paragraphs>
  <Slides>26</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Aharoni</vt:lpstr>
      <vt:lpstr>Arial</vt:lpstr>
      <vt:lpstr>Arial Black</vt:lpstr>
      <vt:lpstr>Calibri</vt:lpstr>
      <vt:lpstr>Calibri Light</vt:lpstr>
      <vt:lpstr>inherit</vt:lpstr>
      <vt:lpstr>lora</vt:lpstr>
      <vt:lpstr>Nunito Sans</vt:lpstr>
      <vt:lpstr>ProximaNova-n4</vt:lpstr>
      <vt:lpstr>vistasans</vt:lpstr>
      <vt:lpstr>Office Theme</vt:lpstr>
      <vt:lpstr>PowerPoint Presentation</vt:lpstr>
      <vt:lpstr> This course aims to…</vt:lpstr>
      <vt:lpstr>PowerPoint Presentation</vt:lpstr>
      <vt:lpstr>PowerPoint Presentation</vt:lpstr>
      <vt:lpstr>PowerPoint Presentation</vt:lpstr>
      <vt:lpstr>Motivations </vt:lpstr>
      <vt:lpstr>PowerPoint Presentation</vt:lpstr>
      <vt:lpstr>Emotional Intelligence</vt:lpstr>
      <vt:lpstr>Emotional Resilience </vt:lpstr>
      <vt:lpstr>PowerPoint Presentation</vt:lpstr>
      <vt:lpstr>What is growth? </vt:lpstr>
      <vt:lpstr>Who wants growth?</vt:lpstr>
      <vt:lpstr>Why is growth important? </vt:lpstr>
      <vt:lpstr>Fostering a growth mindset</vt:lpstr>
      <vt:lpstr>PowerPoint Presentation</vt:lpstr>
      <vt:lpstr>PowerPoint Presentation</vt:lpstr>
      <vt:lpstr>PowerPoint Presentation</vt:lpstr>
      <vt:lpstr>Open Questions </vt:lpstr>
      <vt:lpstr>Coaching vs Mentoring </vt:lpstr>
      <vt:lpstr>Coaching Benefits </vt:lpstr>
      <vt:lpstr>Coaching Principles </vt:lpstr>
      <vt:lpstr>Coaching Questions to develop our people </vt:lpstr>
      <vt:lpstr>PowerPoint Presentation</vt:lpstr>
      <vt:lpstr>PowerPoint Presentation</vt:lpstr>
      <vt:lpstr>PowerPoint Presentation</vt:lpstr>
      <vt:lpstr>Giving Feedback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Nuananong Yotsai</dc:creator>
  <cp:lastModifiedBy>Computer</cp:lastModifiedBy>
  <cp:revision>28</cp:revision>
  <dcterms:created xsi:type="dcterms:W3CDTF">2021-08-27T23:39:10Z</dcterms:created>
  <dcterms:modified xsi:type="dcterms:W3CDTF">2021-11-08T12:57:28Z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0x010100E72FE667895A8442B4C26F28219EE14B</vt:lpwstr>
  </property>
</Properties>
</file>